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6" r:id="rId1"/>
  </p:sldMasterIdLst>
  <p:notesMasterIdLst>
    <p:notesMasterId r:id="rId28"/>
  </p:notesMasterIdLst>
  <p:handoutMasterIdLst>
    <p:handoutMasterId r:id="rId29"/>
  </p:handoutMasterIdLst>
  <p:sldIdLst>
    <p:sldId id="256" r:id="rId2"/>
    <p:sldId id="257" r:id="rId3"/>
    <p:sldId id="262" r:id="rId4"/>
    <p:sldId id="363" r:id="rId5"/>
    <p:sldId id="364" r:id="rId6"/>
    <p:sldId id="358" r:id="rId7"/>
    <p:sldId id="276" r:id="rId8"/>
    <p:sldId id="338" r:id="rId9"/>
    <p:sldId id="339" r:id="rId10"/>
    <p:sldId id="340" r:id="rId11"/>
    <p:sldId id="325" r:id="rId12"/>
    <p:sldId id="355" r:id="rId13"/>
    <p:sldId id="329" r:id="rId14"/>
    <p:sldId id="311" r:id="rId15"/>
    <p:sldId id="312" r:id="rId16"/>
    <p:sldId id="313" r:id="rId17"/>
    <p:sldId id="356" r:id="rId18"/>
    <p:sldId id="314" r:id="rId19"/>
    <p:sldId id="316" r:id="rId20"/>
    <p:sldId id="321" r:id="rId21"/>
    <p:sldId id="322" r:id="rId22"/>
    <p:sldId id="279" r:id="rId23"/>
    <p:sldId id="354" r:id="rId24"/>
    <p:sldId id="365" r:id="rId25"/>
    <p:sldId id="280" r:id="rId26"/>
    <p:sldId id="294" r:id="rId27"/>
  </p:sldIdLst>
  <p:sldSz cx="10080625" cy="7559675"/>
  <p:notesSz cx="6669088" cy="9926638"/>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userDrawn="1">
          <p15:clr>
            <a:srgbClr val="A4A3A4"/>
          </p15:clr>
        </p15:guide>
        <p15:guide id="2" pos="19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60"/>
  </p:normalViewPr>
  <p:slideViewPr>
    <p:cSldViewPr>
      <p:cViewPr>
        <p:scale>
          <a:sx n="70" d="100"/>
          <a:sy n="70" d="100"/>
        </p:scale>
        <p:origin x="1387" y="11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74"/>
        <p:guide pos="190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890592" cy="498174"/>
          </a:xfrm>
          <a:prstGeom prst="rect">
            <a:avLst/>
          </a:prstGeom>
        </p:spPr>
        <p:txBody>
          <a:bodyPr vert="horz" lIns="83137" tIns="41569" rIns="83137" bIns="41569" rtlCol="0"/>
          <a:lstStyle>
            <a:lvl1pPr algn="l">
              <a:defRPr sz="1100"/>
            </a:lvl1pPr>
          </a:lstStyle>
          <a:p>
            <a:endParaRPr lang="nl-NL"/>
          </a:p>
        </p:txBody>
      </p:sp>
      <p:sp>
        <p:nvSpPr>
          <p:cNvPr id="3" name="Tijdelijke aanduiding voor datum 2"/>
          <p:cNvSpPr>
            <a:spLocks noGrp="1"/>
          </p:cNvSpPr>
          <p:nvPr>
            <p:ph type="dt" sz="quarter" idx="1"/>
          </p:nvPr>
        </p:nvSpPr>
        <p:spPr>
          <a:xfrm>
            <a:off x="3777096" y="1"/>
            <a:ext cx="2890592" cy="498174"/>
          </a:xfrm>
          <a:prstGeom prst="rect">
            <a:avLst/>
          </a:prstGeom>
        </p:spPr>
        <p:txBody>
          <a:bodyPr vert="horz" lIns="83137" tIns="41569" rIns="83137" bIns="41569" rtlCol="0"/>
          <a:lstStyle>
            <a:lvl1pPr algn="r">
              <a:defRPr sz="1100"/>
            </a:lvl1pPr>
          </a:lstStyle>
          <a:p>
            <a:fld id="{8B2B2F2A-07C5-4294-A57F-2F72B32DB8DE}" type="datetimeFigureOut">
              <a:rPr lang="nl-NL" smtClean="0"/>
              <a:t>3-9-2018</a:t>
            </a:fld>
            <a:endParaRPr lang="nl-NL"/>
          </a:p>
        </p:txBody>
      </p:sp>
      <p:sp>
        <p:nvSpPr>
          <p:cNvPr id="4" name="Tijdelijke aanduiding voor voettekst 3"/>
          <p:cNvSpPr>
            <a:spLocks noGrp="1"/>
          </p:cNvSpPr>
          <p:nvPr>
            <p:ph type="ftr" sz="quarter" idx="2"/>
          </p:nvPr>
        </p:nvSpPr>
        <p:spPr>
          <a:xfrm>
            <a:off x="0" y="9428464"/>
            <a:ext cx="2890592" cy="498174"/>
          </a:xfrm>
          <a:prstGeom prst="rect">
            <a:avLst/>
          </a:prstGeom>
        </p:spPr>
        <p:txBody>
          <a:bodyPr vert="horz" lIns="83137" tIns="41569" rIns="83137" bIns="41569" rtlCol="0" anchor="b"/>
          <a:lstStyle>
            <a:lvl1pPr algn="l">
              <a:defRPr sz="1100"/>
            </a:lvl1pPr>
          </a:lstStyle>
          <a:p>
            <a:endParaRPr lang="nl-NL"/>
          </a:p>
        </p:txBody>
      </p:sp>
      <p:sp>
        <p:nvSpPr>
          <p:cNvPr id="5" name="Tijdelijke aanduiding voor dianummer 4"/>
          <p:cNvSpPr>
            <a:spLocks noGrp="1"/>
          </p:cNvSpPr>
          <p:nvPr>
            <p:ph type="sldNum" sz="quarter" idx="3"/>
          </p:nvPr>
        </p:nvSpPr>
        <p:spPr>
          <a:xfrm>
            <a:off x="3777096" y="9428464"/>
            <a:ext cx="2890592" cy="498174"/>
          </a:xfrm>
          <a:prstGeom prst="rect">
            <a:avLst/>
          </a:prstGeom>
        </p:spPr>
        <p:txBody>
          <a:bodyPr vert="horz" lIns="83137" tIns="41569" rIns="83137" bIns="41569" rtlCol="0" anchor="b"/>
          <a:lstStyle>
            <a:lvl1pPr algn="r">
              <a:defRPr sz="1100"/>
            </a:lvl1pPr>
          </a:lstStyle>
          <a:p>
            <a:fld id="{6D2FDD87-71CB-496B-B12D-8B14DD8E292B}" type="slidenum">
              <a:rPr lang="nl-NL" smtClean="0"/>
              <a:t>‹nr.›</a:t>
            </a:fld>
            <a:endParaRPr lang="nl-NL"/>
          </a:p>
        </p:txBody>
      </p:sp>
    </p:spTree>
    <p:extLst>
      <p:ext uri="{BB962C8B-B14F-4D97-AF65-F5344CB8AC3E}">
        <p14:creationId xmlns:p14="http://schemas.microsoft.com/office/powerpoint/2010/main" val="3576614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AutoShape 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5" name="AutoShape 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6" name="AutoShape 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7" name="AutoShape 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8" name="AutoShape 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39" name="AutoShape 6"/>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0" name="AutoShape 7"/>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1" name="AutoShape 8"/>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2" name="AutoShape 9"/>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3" name="AutoShape 10"/>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4" name="AutoShape 1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5" name="AutoShape 1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6" name="AutoShape 1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7" name="AutoShape 1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8" name="AutoShape 1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49" name="AutoShape 16"/>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0" name="AutoShape 17"/>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1" name="AutoShape 18"/>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2" name="AutoShape 19"/>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3" name="AutoShape 20"/>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4" name="AutoShape 21"/>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5" name="AutoShape 22"/>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6" name="AutoShape 23"/>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7" name="AutoShape 24"/>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8" name="AutoShape 25"/>
          <p:cNvSpPr>
            <a:spLocks noChangeArrowheads="1"/>
          </p:cNvSpPr>
          <p:nvPr/>
        </p:nvSpPr>
        <p:spPr bwMode="auto">
          <a:xfrm>
            <a:off x="0" y="0"/>
            <a:ext cx="6669088" cy="9926638"/>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59" name="Rectangle 26"/>
          <p:cNvSpPr>
            <a:spLocks noGrp="1" noRot="1" noChangeAspect="1" noChangeArrowheads="1"/>
          </p:cNvSpPr>
          <p:nvPr>
            <p:ph type="sldImg"/>
          </p:nvPr>
        </p:nvSpPr>
        <p:spPr bwMode="auto">
          <a:xfrm>
            <a:off x="1211263" y="835025"/>
            <a:ext cx="4211637" cy="3157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7"/>
          <p:cNvSpPr>
            <a:spLocks noGrp="1" noChangeArrowheads="1"/>
          </p:cNvSpPr>
          <p:nvPr>
            <p:ph type="body"/>
          </p:nvPr>
        </p:nvSpPr>
        <p:spPr bwMode="auto">
          <a:xfrm>
            <a:off x="635818" y="4345022"/>
            <a:ext cx="5362440" cy="464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noProof="0" smtClean="0"/>
          </a:p>
        </p:txBody>
      </p:sp>
      <p:sp>
        <p:nvSpPr>
          <p:cNvPr id="18461" name="Text Box 28"/>
          <p:cNvSpPr txBox="1">
            <a:spLocks noChangeArrowheads="1"/>
          </p:cNvSpPr>
          <p:nvPr/>
        </p:nvSpPr>
        <p:spPr bwMode="auto">
          <a:xfrm>
            <a:off x="0" y="0"/>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62" name="Text Box 29"/>
          <p:cNvSpPr txBox="1">
            <a:spLocks noChangeArrowheads="1"/>
          </p:cNvSpPr>
          <p:nvPr/>
        </p:nvSpPr>
        <p:spPr bwMode="auto">
          <a:xfrm>
            <a:off x="3774296" y="0"/>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8463" name="Text Box 30"/>
          <p:cNvSpPr txBox="1">
            <a:spLocks noChangeArrowheads="1"/>
          </p:cNvSpPr>
          <p:nvPr/>
        </p:nvSpPr>
        <p:spPr bwMode="auto">
          <a:xfrm>
            <a:off x="0"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 name="Rectangle 31"/>
          <p:cNvSpPr>
            <a:spLocks noGrp="1" noChangeArrowheads="1"/>
          </p:cNvSpPr>
          <p:nvPr>
            <p:ph type="sldNum"/>
          </p:nvPr>
        </p:nvSpPr>
        <p:spPr bwMode="auto">
          <a:xfrm>
            <a:off x="3774296" y="9429938"/>
            <a:ext cx="2858380" cy="458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Tx/>
              <a:buSzPct val="100000"/>
              <a:buFontTx/>
              <a:buNone/>
              <a:tabLst>
                <a:tab pos="408470" algn="l"/>
                <a:tab pos="816939" algn="l"/>
                <a:tab pos="1225409" algn="l"/>
                <a:tab pos="1633878" algn="l"/>
                <a:tab pos="2042348" algn="l"/>
                <a:tab pos="2450817" algn="l"/>
                <a:tab pos="2859287" algn="l"/>
              </a:tabLst>
              <a:defRPr sz="1300">
                <a:solidFill>
                  <a:srgbClr val="000000"/>
                </a:solidFill>
                <a:latin typeface="Times New Roman" panose="02020603050405020304" pitchFamily="18" charset="0"/>
                <a:cs typeface="Segoe UI" panose="020B0502040204020203" pitchFamily="34" charset="0"/>
              </a:defRPr>
            </a:lvl1pPr>
          </a:lstStyle>
          <a:p>
            <a:pPr>
              <a:defRPr/>
            </a:pPr>
            <a:fld id="{B48C5B4A-920C-4576-9542-591A9F73EAD2}" type="slidenum">
              <a:rPr lang="nl-NL" altLang="nl-NL"/>
              <a:pPr>
                <a:defRPr/>
              </a:pPr>
              <a:t>‹nr.›</a:t>
            </a:fld>
            <a:endParaRPr lang="nl-NL" altLang="nl-NL"/>
          </a:p>
        </p:txBody>
      </p:sp>
    </p:spTree>
    <p:extLst>
      <p:ext uri="{BB962C8B-B14F-4D97-AF65-F5344CB8AC3E}">
        <p14:creationId xmlns:p14="http://schemas.microsoft.com/office/powerpoint/2010/main" val="145262290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878C99C1-2ED2-4298-A454-6583322E7FD3}" type="slidenum">
              <a:rPr lang="nl-NL" altLang="nl-NL" sz="1300"/>
              <a:pPr>
                <a:spcBef>
                  <a:spcPct val="0"/>
                </a:spcBef>
                <a:buClrTx/>
                <a:buFontTx/>
                <a:buNone/>
              </a:pPr>
              <a:t>1</a:t>
            </a:fld>
            <a:endParaRPr lang="nl-NL" altLang="nl-NL" sz="1300"/>
          </a:p>
        </p:txBody>
      </p:sp>
      <p:sp>
        <p:nvSpPr>
          <p:cNvPr id="2048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918285DE-6EAB-44E5-A5CC-3CED73983E23}" type="slidenum">
              <a:rPr lang="nl-NL" altLang="nl-NL" sz="1300">
                <a:cs typeface="Segoe UI" panose="020B0502040204020203" pitchFamily="34" charset="0"/>
              </a:rPr>
              <a:pPr algn="r" eaLnBrk="1">
                <a:lnSpc>
                  <a:spcPct val="95000"/>
                </a:lnSpc>
                <a:spcBef>
                  <a:spcPct val="0"/>
                </a:spcBef>
                <a:buClrTx/>
                <a:buFontTx/>
                <a:buNone/>
              </a:pPr>
              <a:t>1</a:t>
            </a:fld>
            <a:endParaRPr lang="nl-NL" altLang="nl-NL" sz="1300">
              <a:cs typeface="Segoe UI" panose="020B0502040204020203" pitchFamily="34" charset="0"/>
            </a:endParaRPr>
          </a:p>
        </p:txBody>
      </p:sp>
      <p:sp>
        <p:nvSpPr>
          <p:cNvPr id="2048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0486" name="Text Box 4"/>
          <p:cNvSpPr txBox="1">
            <a:spLocks noChangeArrowheads="1"/>
          </p:cNvSpPr>
          <p:nvPr/>
        </p:nvSpPr>
        <p:spPr bwMode="auto">
          <a:xfrm>
            <a:off x="127444" y="4210899"/>
            <a:ext cx="5907227"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pPr>
            <a:r>
              <a:rPr lang="nl-NL" altLang="nl-NL">
                <a:latin typeface="Arial" panose="020B0604020202020204" pitchFamily="34" charset="0"/>
              </a:rPr>
              <a:t>Wat is een levende tuin en hoe maak je die? De Branchevereniging voor Hoveniers en Groenvoorzieners (VHG) wil het concept 'De Levende Tuin' onder de aandacht brengen van de consumenten. Met dit concept wil VHG laten zien dat naast het genieten van een tuin ook andere maatschappelijke en economische waarden belangrijk zijn. Dit geldt dan niet alleen de bezitter van de tuin maar ook de samenleving. Zo draagt de levende tuin bij aan een grote variatie van planten en dieren, een verbeterde luchtkwaliteit, verkoeling, de opvang en aanwezigheid van water en het genieten van het voedsel uit eigen tuin. Een woning in een groene omgeving is meer waard dan in een verharde omgeving. Ten slotte biedt de tuin voor kinderen vaak het eerste contact met de natuur. In een levende tuin kunnen kinderen heerlijk spelen en allerhande beestjes en plantjes ontdekken.</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Deze cursus is bedoeld om cursisten vertrouwd te maken met het concept van de levende tuin waardoor ook hun handelingsbekwaamheid rondom dit concept toeneemt. Het gaat hierbij vooral om een gedragsverandering. In plaats van de beeldkwaliteit van een tuin wordt de functionaliteit daarvan leidend bij ontwerp, aanplant en beheer.</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 rode draad voor de gehele cursus is de omvorming van een bestaande tuin in een levende tuin. Voor de eerste cursusdag neemt iedere cursist informatiemateriaal (foto's en tekeningen/ontwerp) mee van een geselecteerde tuin. Op dag 5 van de cursus presenteert iedere cursist het resultaat van de omvorming van deze tuin naar een levende tuin. Tevens wordt gedurende de cursus op verschillende momenten het label van de levende tuin ingekleurd in relatie tot het uitgevoerde onderdeel.</a:t>
            </a:r>
          </a:p>
          <a:p>
            <a:pPr eaLnBrk="1">
              <a:lnSpc>
                <a:spcPct val="93000"/>
              </a:lnSpc>
              <a:spcBef>
                <a:spcPct val="0"/>
              </a:spcBef>
            </a:pPr>
            <a:endParaRPr lang="nl-NL" altLang="nl-NL">
              <a:latin typeface="Arial" panose="020B0604020202020204" pitchFamily="34" charset="0"/>
            </a:endParaRPr>
          </a:p>
          <a:p>
            <a:pPr eaLnBrk="1">
              <a:lnSpc>
                <a:spcPct val="93000"/>
              </a:lnSpc>
              <a:spcBef>
                <a:spcPct val="0"/>
              </a:spcBef>
            </a:pPr>
            <a:r>
              <a:rPr lang="nl-NL" altLang="nl-NL">
                <a:latin typeface="Arial" panose="020B0604020202020204" pitchFamily="34" charset="0"/>
              </a:rPr>
              <a:t>De cursus beslaat vijf dagen en wordt gegeven door eigen docenten plus op verzoek externe docenten (bij voorkeur ondernemers). De volgende thema's (één thema per cursusdag) worden in de cursus behandeld:</a:t>
            </a:r>
          </a:p>
          <a:p>
            <a:pPr eaLnBrk="1">
              <a:lnSpc>
                <a:spcPct val="93000"/>
              </a:lnSpc>
              <a:spcBef>
                <a:spcPct val="0"/>
              </a:spcBef>
            </a:pPr>
            <a:r>
              <a:rPr lang="nl-NL" altLang="nl-NL">
                <a:latin typeface="Arial" panose="020B0604020202020204" pitchFamily="34" charset="0"/>
              </a:rPr>
              <a:t>1) Aanleg (inclusief de uitgangspunten voor ontwerp),</a:t>
            </a:r>
          </a:p>
          <a:p>
            <a:pPr eaLnBrk="1">
              <a:lnSpc>
                <a:spcPct val="93000"/>
              </a:lnSpc>
              <a:spcBef>
                <a:spcPct val="0"/>
              </a:spcBef>
            </a:pPr>
            <a:r>
              <a:rPr lang="nl-NL" altLang="nl-NL">
                <a:latin typeface="Arial" panose="020B0604020202020204" pitchFamily="34" charset="0"/>
              </a:rPr>
              <a:t>2) Onderhoud (beheer),</a:t>
            </a:r>
          </a:p>
          <a:p>
            <a:pPr eaLnBrk="1">
              <a:lnSpc>
                <a:spcPct val="93000"/>
              </a:lnSpc>
              <a:spcBef>
                <a:spcPct val="0"/>
              </a:spcBef>
            </a:pPr>
            <a:r>
              <a:rPr lang="nl-NL" altLang="nl-NL">
                <a:latin typeface="Arial" panose="020B0604020202020204" pitchFamily="34" charset="0"/>
              </a:rPr>
              <a:t>3) Beplanting,</a:t>
            </a:r>
          </a:p>
          <a:p>
            <a:pPr eaLnBrk="1">
              <a:lnSpc>
                <a:spcPct val="93000"/>
              </a:lnSpc>
              <a:spcBef>
                <a:spcPct val="0"/>
              </a:spcBef>
            </a:pPr>
            <a:r>
              <a:rPr lang="nl-NL" altLang="nl-NL">
                <a:latin typeface="Arial" panose="020B0604020202020204" pitchFamily="34" charset="0"/>
              </a:rPr>
              <a:t>4) Acquisitie, en</a:t>
            </a:r>
          </a:p>
          <a:p>
            <a:pPr eaLnBrk="1">
              <a:lnSpc>
                <a:spcPct val="93000"/>
              </a:lnSpc>
              <a:spcBef>
                <a:spcPct val="0"/>
              </a:spcBef>
            </a:pPr>
            <a:r>
              <a:rPr lang="nl-NL" altLang="nl-NL">
                <a:latin typeface="Arial" panose="020B0604020202020204" pitchFamily="34" charset="0"/>
              </a:rPr>
              <a:t>5) Integratie in een levende tuin.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Tree>
    <p:extLst>
      <p:ext uri="{BB962C8B-B14F-4D97-AF65-F5344CB8AC3E}">
        <p14:creationId xmlns:p14="http://schemas.microsoft.com/office/powerpoint/2010/main" val="112486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jdelijke aanduiding voor dia-afbeelding 1"/>
          <p:cNvSpPr>
            <a:spLocks noGrp="1" noRot="1" noChangeAspect="1" noTextEdit="1"/>
          </p:cNvSpPr>
          <p:nvPr>
            <p:ph type="sldImg"/>
          </p:nvPr>
        </p:nvSpPr>
        <p:spPr>
          <a:xfrm>
            <a:off x="1211263" y="835025"/>
            <a:ext cx="4216400" cy="3163888"/>
          </a:xfrm>
        </p:spPr>
      </p:sp>
      <p:sp>
        <p:nvSpPr>
          <p:cNvPr id="140291" name="Tijdelijke aanduiding voor notiti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t>De beschikbaarheid van water bepaald samen met de voedingsstoffen en het klimaat hoe productief planten kunnen zijn. Water bindt zich aan de gronddeeltjes en maar een deel van dit water is opneembaar voor de plant. Als er regen valt zal een deel van die regen in de gronddeeltjes blijven hangen. Dit wordt hangwater genoemd. De rest van het water zakt naar beneden toe tot de waterspiegel. Daar wordt een deel van het water weer omhoog gezogen. De zone van het omhoog gezogen water wordt de cappillaire zone genoemd. Hoe meer organisch materiaal er in de grond zit hoe meer water vastgehouden kan worden. De meeste planten hebben graag een vochtige bodem. In ons klimaat zijn er weinig eetbare soorten die tegen een natte bodem kunnen en veel wat zuidelijkere eetbare soorten profiteren van een iets drogere bodem in de winter. Wat je het makkelijkste bereikt in een zandbodem. </a:t>
            </a:r>
          </a:p>
        </p:txBody>
      </p:sp>
      <p:sp>
        <p:nvSpPr>
          <p:cNvPr id="140292" name="Tijdelijke aanduiding voor dianummer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1pPr>
            <a:lvl2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2pPr>
            <a:lvl3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3pPr>
            <a:lvl4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4pPr>
            <a:lvl5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5pPr>
            <a:lvl6pPr marL="2286274"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6pPr>
            <a:lvl7pPr marL="2701961"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7pPr>
            <a:lvl8pPr marL="3117647"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8pPr>
            <a:lvl9pPr marL="3533333"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9pPr>
          </a:lstStyle>
          <a:p>
            <a:fld id="{BEA6C392-96E6-4816-88DE-4EA7CAE56AED}" type="slidenum">
              <a:rPr lang="nl-NL" altLang="nl-NL" smtClean="0">
                <a:solidFill>
                  <a:srgbClr val="000000"/>
                </a:solidFill>
                <a:latin typeface="Times New Roman" panose="02020603050405020304" pitchFamily="18" charset="0"/>
              </a:rPr>
              <a:pPr/>
              <a:t>10</a:t>
            </a:fld>
            <a:endParaRPr lang="nl-NL" altLang="nl-NL"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47622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jdelijke aanduiding voor dia-afbeelding 1"/>
          <p:cNvSpPr>
            <a:spLocks noGrp="1" noRot="1" noChangeAspect="1" noTextEdit="1"/>
          </p:cNvSpPr>
          <p:nvPr>
            <p:ph type="sldImg"/>
          </p:nvPr>
        </p:nvSpPr>
        <p:spPr>
          <a:xfrm>
            <a:off x="1212850" y="835025"/>
            <a:ext cx="4208463" cy="3157538"/>
          </a:xfrm>
        </p:spPr>
      </p:sp>
      <p:sp>
        <p:nvSpPr>
          <p:cNvPr id="58371" name="Tijdelijke aanduiding voor notiti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latin typeface="Times New Roman" panose="02020603050405020304" pitchFamily="18" charset="0"/>
              </a:rPr>
              <a:t>Een bodem met veel voedingsstoffen is niet automatisch vruchtbaar. Andersom geldt hetzelfde. (leven)</a:t>
            </a:r>
          </a:p>
          <a:p>
            <a:endParaRPr lang="nl-NL" altLang="nl-NL" smtClean="0">
              <a:latin typeface="Times New Roman" panose="02020603050405020304" pitchFamily="18" charset="0"/>
            </a:endParaRPr>
          </a:p>
        </p:txBody>
      </p:sp>
      <p:sp>
        <p:nvSpPr>
          <p:cNvPr id="58372" name="Tijdelijke aanduiding voor dianummer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1pPr>
            <a:lvl2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2pPr>
            <a:lvl3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3pPr>
            <a:lvl4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4pPr>
            <a:lvl5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5pPr>
            <a:lvl6pPr marL="2286274"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6pPr>
            <a:lvl7pPr marL="2701961"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7pPr>
            <a:lvl8pPr marL="3117647"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8pPr>
            <a:lvl9pPr marL="3533333"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9pPr>
          </a:lstStyle>
          <a:p>
            <a:fld id="{81C650AD-D6B0-4A75-8592-8333CC07CC66}" type="slidenum">
              <a:rPr lang="nl-NL" altLang="nl-NL" smtClean="0">
                <a:solidFill>
                  <a:srgbClr val="000000"/>
                </a:solidFill>
                <a:latin typeface="Times New Roman" panose="02020603050405020304" pitchFamily="18" charset="0"/>
              </a:rPr>
              <a:pPr/>
              <a:t>11</a:t>
            </a:fld>
            <a:endParaRPr lang="nl-NL" altLang="nl-NL"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3158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835025"/>
            <a:ext cx="4208463" cy="3157538"/>
          </a:xfrm>
        </p:spPr>
      </p:sp>
      <p:sp>
        <p:nvSpPr>
          <p:cNvPr id="3" name="Tijdelijke aanduiding voor notities 2"/>
          <p:cNvSpPr>
            <a:spLocks noGrp="1"/>
          </p:cNvSpPr>
          <p:nvPr>
            <p:ph type="body" idx="1"/>
          </p:nvPr>
        </p:nvSpPr>
        <p:spPr/>
        <p:txBody>
          <a:bodyPr/>
          <a:lstStyle/>
          <a:p>
            <a:r>
              <a:rPr lang="nl-NL" dirty="0" smtClean="0"/>
              <a:t>Laten staan?</a:t>
            </a:r>
            <a:endParaRPr lang="nl-NL" dirty="0"/>
          </a:p>
        </p:txBody>
      </p:sp>
      <p:sp>
        <p:nvSpPr>
          <p:cNvPr id="4" name="Tijdelijke aanduiding voor dianummer 3"/>
          <p:cNvSpPr>
            <a:spLocks noGrp="1"/>
          </p:cNvSpPr>
          <p:nvPr>
            <p:ph type="sldNum" idx="10"/>
          </p:nvPr>
        </p:nvSpPr>
        <p:spPr/>
        <p:txBody>
          <a:bodyPr/>
          <a:lstStyle/>
          <a:p>
            <a:pPr>
              <a:defRPr/>
            </a:pPr>
            <a:fld id="{B48C5B4A-920C-4576-9542-591A9F73EAD2}" type="slidenum">
              <a:rPr lang="nl-NL" altLang="nl-NL" smtClean="0"/>
              <a:pPr>
                <a:defRPr/>
              </a:pPr>
              <a:t>13</a:t>
            </a:fld>
            <a:endParaRPr lang="nl-NL" altLang="nl-NL"/>
          </a:p>
        </p:txBody>
      </p:sp>
    </p:spTree>
    <p:extLst>
      <p:ext uri="{BB962C8B-B14F-4D97-AF65-F5344CB8AC3E}">
        <p14:creationId xmlns:p14="http://schemas.microsoft.com/office/powerpoint/2010/main" val="2562979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jdelijke aanduiding voor dia-afbeelding 1"/>
          <p:cNvSpPr>
            <a:spLocks noGrp="1" noRot="1" noChangeAspect="1" noTextEdit="1"/>
          </p:cNvSpPr>
          <p:nvPr>
            <p:ph type="sldImg"/>
          </p:nvPr>
        </p:nvSpPr>
        <p:spPr>
          <a:xfrm>
            <a:off x="1212850" y="835025"/>
            <a:ext cx="4208463" cy="3157538"/>
          </a:xfrm>
          <a:ln>
            <a:solidFill>
              <a:srgbClr val="000000"/>
            </a:solidFill>
            <a:miter lim="800000"/>
            <a:headEnd/>
            <a:tailEnd/>
          </a:ln>
        </p:spPr>
      </p:sp>
      <p:sp>
        <p:nvSpPr>
          <p:cNvPr id="72707" name="Tijdelijke aanduiding voor notiti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nl-NL" altLang="nl-NL" smtClean="0">
              <a:latin typeface="Times New Roman" panose="02020603050405020304" pitchFamily="18" charset="0"/>
            </a:endParaRPr>
          </a:p>
        </p:txBody>
      </p:sp>
      <p:sp>
        <p:nvSpPr>
          <p:cNvPr id="72708" name="Tijdelijke aanduiding voor dianummer 3"/>
          <p:cNvSpPr>
            <a:spLocks noGrp="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hangingPunct="1">
              <a:spcBef>
                <a:spcPct val="0"/>
              </a:spcBef>
              <a:buClrTx/>
              <a:buFontTx/>
              <a:buNone/>
            </a:pPr>
            <a:fld id="{DDD5D865-091D-4087-AAE5-2379A3F286C8}" type="slidenum">
              <a:rPr lang="nl-NL" altLang="nl-NL" sz="1300">
                <a:solidFill>
                  <a:schemeClr val="tx1"/>
                </a:solidFill>
                <a:latin typeface="Arial" panose="020B0604020202020204" pitchFamily="34" charset="0"/>
              </a:rPr>
              <a:pPr hangingPunct="1">
                <a:spcBef>
                  <a:spcPct val="0"/>
                </a:spcBef>
                <a:buClrTx/>
                <a:buFontTx/>
                <a:buNone/>
              </a:pPr>
              <a:t>18</a:t>
            </a:fld>
            <a:endParaRPr lang="nl-NL" altLang="nl-NL" sz="1300">
              <a:solidFill>
                <a:schemeClr val="tx1"/>
              </a:solidFill>
              <a:latin typeface="Arial" panose="020B0604020202020204" pitchFamily="34" charset="0"/>
            </a:endParaRPr>
          </a:p>
        </p:txBody>
      </p:sp>
    </p:spTree>
    <p:extLst>
      <p:ext uri="{BB962C8B-B14F-4D97-AF65-F5344CB8AC3E}">
        <p14:creationId xmlns:p14="http://schemas.microsoft.com/office/powerpoint/2010/main" val="3453898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835025"/>
            <a:ext cx="4208463" cy="3157538"/>
          </a:xfrm>
        </p:spPr>
      </p:sp>
      <p:sp>
        <p:nvSpPr>
          <p:cNvPr id="3" name="Tijdelijke aanduiding voor notities 2"/>
          <p:cNvSpPr>
            <a:spLocks noGrp="1"/>
          </p:cNvSpPr>
          <p:nvPr>
            <p:ph type="body" idx="1"/>
          </p:nvPr>
        </p:nvSpPr>
        <p:spPr/>
        <p:txBody>
          <a:bodyPr/>
          <a:lstStyle/>
          <a:p>
            <a:r>
              <a:rPr lang="nl-NL" dirty="0" smtClean="0"/>
              <a:t>Vervangen?</a:t>
            </a:r>
            <a:endParaRPr lang="nl-NL" dirty="0"/>
          </a:p>
        </p:txBody>
      </p:sp>
      <p:sp>
        <p:nvSpPr>
          <p:cNvPr id="4" name="Tijdelijke aanduiding voor dianummer 3"/>
          <p:cNvSpPr>
            <a:spLocks noGrp="1"/>
          </p:cNvSpPr>
          <p:nvPr>
            <p:ph type="sldNum" idx="10"/>
          </p:nvPr>
        </p:nvSpPr>
        <p:spPr/>
        <p:txBody>
          <a:bodyPr/>
          <a:lstStyle/>
          <a:p>
            <a:pPr>
              <a:defRPr/>
            </a:pPr>
            <a:fld id="{B48C5B4A-920C-4576-9542-591A9F73EAD2}" type="slidenum">
              <a:rPr lang="nl-NL" altLang="nl-NL" smtClean="0"/>
              <a:pPr>
                <a:defRPr/>
              </a:pPr>
              <a:t>20</a:t>
            </a:fld>
            <a:endParaRPr lang="nl-NL" altLang="nl-NL"/>
          </a:p>
        </p:txBody>
      </p:sp>
    </p:spTree>
    <p:extLst>
      <p:ext uri="{BB962C8B-B14F-4D97-AF65-F5344CB8AC3E}">
        <p14:creationId xmlns:p14="http://schemas.microsoft.com/office/powerpoint/2010/main" val="545488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DDF3A376-EDC5-4230-8449-C0CC935D98BA}" type="slidenum">
              <a:rPr lang="nl-NL" altLang="nl-NL" sz="1300"/>
              <a:pPr>
                <a:spcBef>
                  <a:spcPct val="0"/>
                </a:spcBef>
                <a:buClrTx/>
                <a:buFontTx/>
                <a:buNone/>
              </a:pPr>
              <a:t>22</a:t>
            </a:fld>
            <a:endParaRPr lang="nl-NL" altLang="nl-NL" sz="1300"/>
          </a:p>
        </p:txBody>
      </p:sp>
      <p:sp>
        <p:nvSpPr>
          <p:cNvPr id="8704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D8EA12F-9CB4-4781-AF44-AC044321FBB0}" type="slidenum">
              <a:rPr lang="nl-NL" altLang="nl-NL" sz="1300">
                <a:cs typeface="Segoe UI" panose="020B0502040204020203" pitchFamily="34" charset="0"/>
              </a:rPr>
              <a:pPr algn="r" eaLnBrk="1">
                <a:lnSpc>
                  <a:spcPct val="95000"/>
                </a:lnSpc>
                <a:spcBef>
                  <a:spcPct val="0"/>
                </a:spcBef>
                <a:buClrTx/>
                <a:buFontTx/>
                <a:buNone/>
              </a:pPr>
              <a:t>22</a:t>
            </a:fld>
            <a:endParaRPr lang="nl-NL" altLang="nl-NL" sz="1300">
              <a:cs typeface="Segoe UI" panose="020B0502040204020203" pitchFamily="34" charset="0"/>
            </a:endParaRPr>
          </a:p>
        </p:txBody>
      </p:sp>
      <p:sp>
        <p:nvSpPr>
          <p:cNvPr id="8704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87046" name="Text Box 4"/>
          <p:cNvSpPr txBox="1">
            <a:spLocks noChangeArrowheads="1"/>
          </p:cNvSpPr>
          <p:nvPr/>
        </p:nvSpPr>
        <p:spPr bwMode="auto">
          <a:xfrm>
            <a:off x="761862" y="4545472"/>
            <a:ext cx="5398853" cy="5762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
        <p:nvSpPr>
          <p:cNvPr id="87047" name="Text Box 5"/>
          <p:cNvSpPr txBox="1">
            <a:spLocks noChangeArrowheads="1"/>
          </p:cNvSpPr>
          <p:nvPr/>
        </p:nvSpPr>
        <p:spPr bwMode="auto">
          <a:xfrm>
            <a:off x="635818" y="4278699"/>
            <a:ext cx="5461874" cy="2760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Voor de beoordeling van de mate van leven in verschillende typen substraten (verschillende soorten grond zoals veen, zand en klei, substraten groendak, substraten gevelgroen, steenwol uit de glastuinbouw, hydrokorrels etc.) kan hier een verdiepingsslag worden ingebouwd.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Denk hierbij ook aan mogelijkheden van een gastdocent en/of van excursie.</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Bijvoorbeeld: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Optie 1) Extensief groendak (mos-sedum)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Optie 2) Gevelgroensysteem met kunstmatig substraat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Optie 3) Stuifzand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Algemene vragen: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1) Hoeveel leven is aanwezig in het stuifzand en/of het substraat?</a:t>
            </a:r>
          </a:p>
          <a:p>
            <a:pPr eaLnBrk="1">
              <a:lnSpc>
                <a:spcPct val="93000"/>
              </a:lnSpc>
              <a:spcBef>
                <a:spcPct val="0"/>
              </a:spcBef>
              <a:buClrTx/>
              <a:buFontTx/>
              <a:buNone/>
            </a:pPr>
            <a:r>
              <a:rPr lang="nl-NL" altLang="nl-NL">
                <a:latin typeface="Arial" panose="020B0604020202020204" pitchFamily="34" charset="0"/>
              </a:rPr>
              <a:t>2) Geef per substraat aan welke handelingen de hovenier moet doen voor een goede groei van planten;</a:t>
            </a:r>
          </a:p>
          <a:p>
            <a:pPr eaLnBrk="1">
              <a:lnSpc>
                <a:spcPct val="93000"/>
              </a:lnSpc>
              <a:spcBef>
                <a:spcPct val="0"/>
              </a:spcBef>
              <a:buClrTx/>
              <a:buFontTx/>
              <a:buNone/>
            </a:pPr>
            <a:r>
              <a:rPr lang="nl-NL" altLang="nl-NL">
                <a:latin typeface="Arial" panose="020B0604020202020204" pitchFamily="34" charset="0"/>
              </a:rPr>
              <a:t>3) Welke conclusies trek je hieruit voor het belang van leven in de bodem?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p:txBody>
      </p:sp>
    </p:spTree>
    <p:extLst>
      <p:ext uri="{BB962C8B-B14F-4D97-AF65-F5344CB8AC3E}">
        <p14:creationId xmlns:p14="http://schemas.microsoft.com/office/powerpoint/2010/main" val="302646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FE6D7CA9-7471-4878-B096-621EC0AD6CB0}" type="slidenum">
              <a:rPr lang="nl-NL" altLang="nl-NL" sz="1300"/>
              <a:pPr>
                <a:spcBef>
                  <a:spcPct val="0"/>
                </a:spcBef>
                <a:buClrTx/>
                <a:buFontTx/>
                <a:buNone/>
              </a:pPr>
              <a:t>25</a:t>
            </a:fld>
            <a:endParaRPr lang="nl-NL" altLang="nl-NL" sz="1300"/>
          </a:p>
        </p:txBody>
      </p:sp>
      <p:sp>
        <p:nvSpPr>
          <p:cNvPr id="89091"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55BB7B4A-FAFB-4960-BAA1-193E76ABB3C2}" type="slidenum">
              <a:rPr lang="nl-NL" altLang="nl-NL" sz="1300">
                <a:cs typeface="Segoe UI" panose="020B0502040204020203" pitchFamily="34" charset="0"/>
              </a:rPr>
              <a:pPr algn="r" eaLnBrk="1">
                <a:lnSpc>
                  <a:spcPct val="95000"/>
                </a:lnSpc>
                <a:spcBef>
                  <a:spcPct val="0"/>
                </a:spcBef>
                <a:buClrTx/>
                <a:buFontTx/>
                <a:buNone/>
              </a:pPr>
              <a:t>25</a:t>
            </a:fld>
            <a:endParaRPr lang="nl-NL" altLang="nl-NL" sz="1300">
              <a:cs typeface="Segoe UI" panose="020B0502040204020203" pitchFamily="34" charset="0"/>
            </a:endParaRPr>
          </a:p>
        </p:txBody>
      </p:sp>
      <p:sp>
        <p:nvSpPr>
          <p:cNvPr id="89092"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3"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89094" name="Text Box 4"/>
          <p:cNvSpPr txBox="1">
            <a:spLocks noChangeArrowheads="1"/>
          </p:cNvSpPr>
          <p:nvPr/>
        </p:nvSpPr>
        <p:spPr bwMode="auto">
          <a:xfrm>
            <a:off x="761862" y="4545472"/>
            <a:ext cx="5398853" cy="57629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
        <p:nvSpPr>
          <p:cNvPr id="89095" name="Text Box 5"/>
          <p:cNvSpPr txBox="1">
            <a:spLocks noChangeArrowheads="1"/>
          </p:cNvSpPr>
          <p:nvPr/>
        </p:nvSpPr>
        <p:spPr bwMode="auto">
          <a:xfrm>
            <a:off x="635818" y="4278698"/>
            <a:ext cx="5461874" cy="3475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Voor de beoordeling van de mate van leven in verschillende typen substraten (verschillende soorten grond zoals veen, zand en klei, substraten groendak, substraten gevelgroen, steenwol uit de glastuinbouw, hydrokorrels etc.) kan hier een verdiepingsslag worden ingebouwd.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Denk hierbij ook aan mogelijkheden van een gastdocent en/of van excursie.</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Optie 1) Extensief groendak (mos-sedum)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Algemene vragen: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1) Hoeveel leven is aanwezig in het substraat?</a:t>
            </a:r>
          </a:p>
          <a:p>
            <a:pPr eaLnBrk="1">
              <a:lnSpc>
                <a:spcPct val="93000"/>
              </a:lnSpc>
              <a:spcBef>
                <a:spcPct val="0"/>
              </a:spcBef>
              <a:buClrTx/>
              <a:buFontTx/>
              <a:buNone/>
            </a:pPr>
            <a:r>
              <a:rPr lang="nl-NL" altLang="nl-NL">
                <a:latin typeface="Arial" panose="020B0604020202020204" pitchFamily="34" charset="0"/>
              </a:rPr>
              <a:t>2) Geef aan welke handelingen de hovenier moet doen voor een goede groei van planten;</a:t>
            </a:r>
          </a:p>
          <a:p>
            <a:pPr eaLnBrk="1">
              <a:lnSpc>
                <a:spcPct val="93000"/>
              </a:lnSpc>
              <a:spcBef>
                <a:spcPct val="0"/>
              </a:spcBef>
              <a:buClrTx/>
              <a:buFontTx/>
              <a:buNone/>
            </a:pPr>
            <a:r>
              <a:rPr lang="nl-NL" altLang="nl-NL">
                <a:latin typeface="Arial" panose="020B0604020202020204" pitchFamily="34" charset="0"/>
              </a:rPr>
              <a:t>3) Welke conclusies trek je hieruit voor het belang van leven in de bodem?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Extra vragen:</a:t>
            </a:r>
          </a:p>
          <a:p>
            <a:pPr eaLnBrk="1">
              <a:lnSpc>
                <a:spcPct val="93000"/>
              </a:lnSpc>
              <a:spcBef>
                <a:spcPct val="0"/>
              </a:spcBef>
              <a:buClrTx/>
              <a:buFontTx/>
              <a:buNone/>
            </a:pPr>
            <a:r>
              <a:rPr lang="nl-NL" altLang="nl-NL">
                <a:latin typeface="Arial" panose="020B0604020202020204" pitchFamily="34" charset="0"/>
              </a:rPr>
              <a:t>4) Waar haalt de mos-sedum vegetatie de voeding vandaan voor groei?</a:t>
            </a:r>
          </a:p>
          <a:p>
            <a:pPr eaLnBrk="1">
              <a:lnSpc>
                <a:spcPct val="93000"/>
              </a:lnSpc>
              <a:spcBef>
                <a:spcPct val="0"/>
              </a:spcBef>
              <a:buClrTx/>
              <a:buFontTx/>
              <a:buNone/>
            </a:pPr>
            <a:r>
              <a:rPr lang="nl-NL" altLang="nl-NL">
                <a:latin typeface="Arial" panose="020B0604020202020204" pitchFamily="34" charset="0"/>
              </a:rPr>
              <a:t>5) Wat betekent dit voor de kwaliteit van het hemelwater dat via de regenpijp het groendak verlaat, in vergelijking met de kwaliteit van het hemelwater dat op het groendak valt?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p:txBody>
      </p:sp>
    </p:spTree>
    <p:extLst>
      <p:ext uri="{BB962C8B-B14F-4D97-AF65-F5344CB8AC3E}">
        <p14:creationId xmlns:p14="http://schemas.microsoft.com/office/powerpoint/2010/main" val="27671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11E2492B-A271-41EC-872A-AF611BF2EBBA}" type="slidenum">
              <a:rPr lang="nl-NL" altLang="nl-NL" sz="1300"/>
              <a:pPr>
                <a:spcBef>
                  <a:spcPct val="0"/>
                </a:spcBef>
                <a:buClrTx/>
                <a:buFontTx/>
                <a:buNone/>
              </a:pPr>
              <a:t>26</a:t>
            </a:fld>
            <a:endParaRPr lang="nl-NL" altLang="nl-NL" sz="1300"/>
          </a:p>
        </p:txBody>
      </p:sp>
      <p:sp>
        <p:nvSpPr>
          <p:cNvPr id="11264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DC33464-17C8-446C-AECD-3148AF2017B7}" type="slidenum">
              <a:rPr lang="nl-NL" altLang="nl-NL" sz="1300">
                <a:cs typeface="Segoe UI" panose="020B0502040204020203" pitchFamily="34" charset="0"/>
              </a:rPr>
              <a:pPr algn="r" eaLnBrk="1">
                <a:lnSpc>
                  <a:spcPct val="95000"/>
                </a:lnSpc>
                <a:spcBef>
                  <a:spcPct val="0"/>
                </a:spcBef>
                <a:buClrTx/>
                <a:buFontTx/>
                <a:buNone/>
              </a:pPr>
              <a:t>26</a:t>
            </a:fld>
            <a:endParaRPr lang="nl-NL" altLang="nl-NL" sz="1300">
              <a:cs typeface="Segoe UI" panose="020B0502040204020203" pitchFamily="34" charset="0"/>
            </a:endParaRPr>
          </a:p>
        </p:txBody>
      </p:sp>
      <p:sp>
        <p:nvSpPr>
          <p:cNvPr id="11264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12646" name="Text Box 4"/>
          <p:cNvSpPr txBox="1">
            <a:spLocks noChangeArrowheads="1"/>
          </p:cNvSpPr>
          <p:nvPr/>
        </p:nvSpPr>
        <p:spPr bwMode="auto">
          <a:xfrm>
            <a:off x="571396" y="4210899"/>
            <a:ext cx="5589318" cy="2340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Plenaire nabespreking. Korte afsluitende discussie over deze cursusdag is niet alleen van belang voor de volgende cursusdag maar ook om te bezien of de opzet van de (pilot) cursus moet worden aangepast.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1) Wat heb je geleerd?</a:t>
            </a:r>
          </a:p>
          <a:p>
            <a:pPr eaLnBrk="1">
              <a:lnSpc>
                <a:spcPct val="93000"/>
              </a:lnSpc>
              <a:spcBef>
                <a:spcPct val="0"/>
              </a:spcBef>
              <a:buClrTx/>
              <a:buFontTx/>
              <a:buNone/>
            </a:pPr>
            <a:r>
              <a:rPr lang="nl-NL" altLang="nl-NL">
                <a:latin typeface="Arial" panose="020B0604020202020204" pitchFamily="34" charset="0"/>
              </a:rPr>
              <a:t>2) Wat ging je goed af?</a:t>
            </a:r>
          </a:p>
          <a:p>
            <a:pPr eaLnBrk="1">
              <a:lnSpc>
                <a:spcPct val="93000"/>
              </a:lnSpc>
              <a:spcBef>
                <a:spcPct val="0"/>
              </a:spcBef>
              <a:buClrTx/>
              <a:buFontTx/>
              <a:buNone/>
            </a:pPr>
            <a:r>
              <a:rPr lang="nl-NL" altLang="nl-NL">
                <a:latin typeface="Arial" panose="020B0604020202020204" pitchFamily="34" charset="0"/>
              </a:rPr>
              <a:t>3) Wat minder of was moeilijk?</a:t>
            </a:r>
          </a:p>
          <a:p>
            <a:pPr eaLnBrk="1">
              <a:lnSpc>
                <a:spcPct val="93000"/>
              </a:lnSpc>
              <a:spcBef>
                <a:spcPct val="0"/>
              </a:spcBef>
              <a:buClrTx/>
              <a:buFontTx/>
              <a:buNone/>
            </a:pPr>
            <a:r>
              <a:rPr lang="nl-NL" altLang="nl-NL">
                <a:latin typeface="Arial" panose="020B0604020202020204" pitchFamily="34" charset="0"/>
              </a:rPr>
              <a:t>4) Kun je het geleerde gebruiken in je dagdagelijkse werk?</a:t>
            </a:r>
          </a:p>
        </p:txBody>
      </p:sp>
    </p:spTree>
    <p:extLst>
      <p:ext uri="{BB962C8B-B14F-4D97-AF65-F5344CB8AC3E}">
        <p14:creationId xmlns:p14="http://schemas.microsoft.com/office/powerpoint/2010/main" val="73887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2D701412-69FA-44C8-B5DF-AFE961A6456F}" type="slidenum">
              <a:rPr lang="nl-NL" altLang="nl-NL" sz="1300"/>
              <a:pPr>
                <a:spcBef>
                  <a:spcPct val="0"/>
                </a:spcBef>
                <a:buClrTx/>
                <a:buFontTx/>
                <a:buNone/>
              </a:pPr>
              <a:t>2</a:t>
            </a:fld>
            <a:endParaRPr lang="nl-NL" altLang="nl-NL" sz="1300"/>
          </a:p>
        </p:txBody>
      </p:sp>
      <p:sp>
        <p:nvSpPr>
          <p:cNvPr id="22531"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6943DF6-513F-49D4-AB67-8A69E94E7B94}" type="slidenum">
              <a:rPr lang="nl-NL" altLang="nl-NL" sz="1300">
                <a:cs typeface="Segoe UI" panose="020B0502040204020203" pitchFamily="34" charset="0"/>
              </a:rPr>
              <a:pPr algn="r" eaLnBrk="1">
                <a:lnSpc>
                  <a:spcPct val="95000"/>
                </a:lnSpc>
                <a:spcBef>
                  <a:spcPct val="0"/>
                </a:spcBef>
                <a:buClrTx/>
                <a:buFontTx/>
                <a:buNone/>
              </a:pPr>
              <a:t>2</a:t>
            </a:fld>
            <a:endParaRPr lang="nl-NL" altLang="nl-NL" sz="1300">
              <a:cs typeface="Segoe UI" panose="020B0502040204020203" pitchFamily="34" charset="0"/>
            </a:endParaRPr>
          </a:p>
        </p:txBody>
      </p:sp>
      <p:sp>
        <p:nvSpPr>
          <p:cNvPr id="22532"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2534" name="Text Box 4"/>
          <p:cNvSpPr txBox="1">
            <a:spLocks noChangeArrowheads="1"/>
          </p:cNvSpPr>
          <p:nvPr/>
        </p:nvSpPr>
        <p:spPr bwMode="auto">
          <a:xfrm>
            <a:off x="127444" y="4210899"/>
            <a:ext cx="5907227" cy="5280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
        <p:nvSpPr>
          <p:cNvPr id="22535" name="Text Box 5"/>
          <p:cNvSpPr txBox="1">
            <a:spLocks noChangeArrowheads="1"/>
          </p:cNvSpPr>
          <p:nvPr/>
        </p:nvSpPr>
        <p:spPr bwMode="auto">
          <a:xfrm>
            <a:off x="317910" y="4345023"/>
            <a:ext cx="5589317" cy="871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marL="457200">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Deze kennismaking (naam, bedrijf en functie) is bedoeld:</a:t>
            </a:r>
          </a:p>
          <a:p>
            <a:pPr eaLnBrk="1">
              <a:lnSpc>
                <a:spcPct val="93000"/>
              </a:lnSpc>
              <a:spcBef>
                <a:spcPct val="0"/>
              </a:spcBef>
              <a:buClrTx/>
              <a:buFontTx/>
              <a:buNone/>
            </a:pPr>
            <a:r>
              <a:rPr lang="nl-NL" altLang="nl-NL">
                <a:latin typeface="Arial" panose="020B0604020202020204" pitchFamily="34" charset="0"/>
              </a:rPr>
              <a:t>1) om gelegenheid te bieden dat de deelnemers zich aan elkaar voorstellen, en</a:t>
            </a:r>
          </a:p>
          <a:p>
            <a:pPr eaLnBrk="1">
              <a:lnSpc>
                <a:spcPct val="93000"/>
              </a:lnSpc>
              <a:spcBef>
                <a:spcPct val="0"/>
              </a:spcBef>
              <a:buClrTx/>
              <a:buFontTx/>
              <a:buNone/>
            </a:pPr>
            <a:r>
              <a:rPr lang="nl-NL" altLang="nl-NL">
                <a:latin typeface="Arial" panose="020B0604020202020204" pitchFamily="34" charset="0"/>
              </a:rPr>
              <a:t>2) voor de docent om inzicht te krijgen in het niveau van de deelnemers.</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p:txBody>
      </p:sp>
    </p:spTree>
    <p:extLst>
      <p:ext uri="{BB962C8B-B14F-4D97-AF65-F5344CB8AC3E}">
        <p14:creationId xmlns:p14="http://schemas.microsoft.com/office/powerpoint/2010/main" val="113958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3</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3</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8254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4</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4</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35784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CD6BB4EA-F4A9-4771-A5BA-28C4325141B9}" type="slidenum">
              <a:rPr lang="nl-NL" altLang="nl-NL" sz="1300"/>
              <a:pPr>
                <a:spcBef>
                  <a:spcPct val="0"/>
                </a:spcBef>
                <a:buClrTx/>
                <a:buFontTx/>
                <a:buNone/>
              </a:pPr>
              <a:t>5</a:t>
            </a:fld>
            <a:endParaRPr lang="nl-NL" altLang="nl-NL" sz="1300"/>
          </a:p>
        </p:txBody>
      </p:sp>
      <p:sp>
        <p:nvSpPr>
          <p:cNvPr id="3481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0E38EEEF-325F-4024-91B6-9BFE4F179CEC}" type="slidenum">
              <a:rPr lang="nl-NL" altLang="nl-NL" sz="1300">
                <a:cs typeface="Segoe UI" panose="020B0502040204020203" pitchFamily="34" charset="0"/>
              </a:rPr>
              <a:pPr algn="r" eaLnBrk="1">
                <a:lnSpc>
                  <a:spcPct val="95000"/>
                </a:lnSpc>
                <a:spcBef>
                  <a:spcPct val="0"/>
                </a:spcBef>
                <a:buClrTx/>
                <a:buFontTx/>
                <a:buNone/>
              </a:pPr>
              <a:t>5</a:t>
            </a:fld>
            <a:endParaRPr lang="nl-NL" altLang="nl-NL" sz="1300">
              <a:cs typeface="Segoe UI" panose="020B0502040204020203" pitchFamily="34" charset="0"/>
            </a:endParaRPr>
          </a:p>
        </p:txBody>
      </p:sp>
      <p:sp>
        <p:nvSpPr>
          <p:cNvPr id="3482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2" name="Text Box 4"/>
          <p:cNvSpPr txBox="1">
            <a:spLocks noChangeArrowheads="1"/>
          </p:cNvSpPr>
          <p:nvPr/>
        </p:nvSpPr>
        <p:spPr bwMode="auto">
          <a:xfrm>
            <a:off x="635818" y="4278698"/>
            <a:ext cx="5398853" cy="5214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34823" name="Text Box 5"/>
          <p:cNvSpPr txBox="1">
            <a:spLocks noChangeArrowheads="1"/>
          </p:cNvSpPr>
          <p:nvPr/>
        </p:nvSpPr>
        <p:spPr bwMode="auto">
          <a:xfrm>
            <a:off x="571396" y="4144574"/>
            <a:ext cx="5461874" cy="8365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Hoeveel draagt een onderdeel bij aan het leven in de tuin? En zo ja op welk vlak dan? Om in één oogopslag te kunnen zien in hoeverre een onderdeel voldoet aan het principe van de levende tuin, is een label ontwikkeld. In de vorm van een bloem.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bloem heeft vier bloemblaadjes. Elk bloemblaadje staat voor één belangrijk thema, </a:t>
            </a:r>
          </a:p>
          <a:p>
            <a:pPr eaLnBrk="1">
              <a:lnSpc>
                <a:spcPct val="93000"/>
              </a:lnSpc>
              <a:spcBef>
                <a:spcPct val="0"/>
              </a:spcBef>
              <a:buClrTx/>
              <a:buFontTx/>
              <a:buNone/>
            </a:pPr>
            <a:r>
              <a:rPr lang="nl-NL" altLang="nl-NL">
                <a:latin typeface="Arial" panose="020B0604020202020204" pitchFamily="34" charset="0"/>
              </a:rPr>
              <a:t>te weten:</a:t>
            </a:r>
          </a:p>
          <a:p>
            <a:pPr eaLnBrk="1">
              <a:lnSpc>
                <a:spcPct val="93000"/>
              </a:lnSpc>
              <a:spcBef>
                <a:spcPct val="0"/>
              </a:spcBef>
              <a:buClrTx/>
              <a:buFontTx/>
              <a:buNone/>
            </a:pPr>
            <a:r>
              <a:rPr lang="nl-NL" altLang="nl-NL">
                <a:latin typeface="Arial" panose="020B0604020202020204" pitchFamily="34" charset="0"/>
              </a:rPr>
              <a:t>1. Dieren (D):</a:t>
            </a:r>
          </a:p>
          <a:p>
            <a:pPr eaLnBrk="1">
              <a:lnSpc>
                <a:spcPct val="93000"/>
              </a:lnSpc>
              <a:spcBef>
                <a:spcPct val="0"/>
              </a:spcBef>
              <a:buClrTx/>
              <a:buFontTx/>
              <a:buNone/>
            </a:pPr>
            <a:r>
              <a:rPr lang="nl-NL" altLang="nl-NL">
                <a:latin typeface="Arial" panose="020B0604020202020204" pitchFamily="34" charset="0"/>
              </a:rPr>
              <a:t>2. Energie (E):</a:t>
            </a:r>
          </a:p>
          <a:p>
            <a:pPr eaLnBrk="1">
              <a:lnSpc>
                <a:spcPct val="93000"/>
              </a:lnSpc>
              <a:spcBef>
                <a:spcPct val="0"/>
              </a:spcBef>
              <a:buClrTx/>
              <a:buFontTx/>
              <a:buNone/>
            </a:pPr>
            <a:r>
              <a:rPr lang="nl-NL" altLang="nl-NL">
                <a:latin typeface="Arial" panose="020B0604020202020204" pitchFamily="34" charset="0"/>
              </a:rPr>
              <a:t>3. Voedsel (V):</a:t>
            </a:r>
          </a:p>
          <a:p>
            <a:pPr eaLnBrk="1">
              <a:lnSpc>
                <a:spcPct val="93000"/>
              </a:lnSpc>
              <a:spcBef>
                <a:spcPct val="0"/>
              </a:spcBef>
              <a:buClrTx/>
              <a:buFontTx/>
              <a:buNone/>
            </a:pPr>
            <a:r>
              <a:rPr lang="nl-NL" altLang="nl-NL">
                <a:latin typeface="Arial" panose="020B0604020202020204" pitchFamily="34" charset="0"/>
              </a:rPr>
              <a:t>4. Water (W):</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Bodem (B) is het hart van de bloem (de basis). Het gehele bloemlabel staat symbool voor een kwalitatieve indruk voor de mate van verlevendiging van de tuin. De levende tuin is er juist voor bedoeld om positief te worden beleefd. Ieder moet er van kunnen genieten en op hun eigen wijze. Dit geldt niet alleen de tuineigenaar maar ook de mensen (en dieren) in de buurt. De omgevingskwaliteit van buurten en wijken gaat omhoog. Tot slot is het voor de professionele hovenier een genot om een levende tuin te ontwerpen, aan te leggen en te onderhouden.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Voor elk onderdeel van de bloem worden drie kleuren gebruikt. Deze kleuren staan symbool voor de overgang van een grijze stenen tuin naar een groen levende tuin. De gebruikte kleuren zijn</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Dit label moet worden gezien als een hulpmiddel. Het is geen keurmerk. Het is bedoeld om op een eenvoudige manier aan te geven of verbeteringen richting een levende tuin nuttig en mogelijk zijn.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Door de gehele cursus heen wordt op dit label teruggegrepen: scoren door inkleuring van het label</a:t>
            </a: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pic>
        <p:nvPicPr>
          <p:cNvPr id="348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9" y="7754126"/>
            <a:ext cx="5145365" cy="935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646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F882F9DA-948F-459B-BFAF-97C2E04F33A3}" type="slidenum">
              <a:rPr lang="nl-NL" altLang="nl-NL" sz="1300"/>
              <a:pPr>
                <a:spcBef>
                  <a:spcPct val="0"/>
                </a:spcBef>
                <a:buClrTx/>
                <a:buFontTx/>
                <a:buNone/>
              </a:pPr>
              <a:t>6</a:t>
            </a:fld>
            <a:endParaRPr lang="nl-NL" altLang="nl-NL" sz="1300"/>
          </a:p>
        </p:txBody>
      </p:sp>
      <p:sp>
        <p:nvSpPr>
          <p:cNvPr id="24579"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541F0179-C838-475C-8F0F-342E6160B709}" type="slidenum">
              <a:rPr lang="nl-NL" altLang="nl-NL" sz="1300">
                <a:cs typeface="Segoe UI" panose="020B0502040204020203" pitchFamily="34" charset="0"/>
              </a:rPr>
              <a:pPr algn="r" eaLnBrk="1">
                <a:lnSpc>
                  <a:spcPct val="95000"/>
                </a:lnSpc>
                <a:spcBef>
                  <a:spcPct val="0"/>
                </a:spcBef>
                <a:buClrTx/>
                <a:buFontTx/>
                <a:buNone/>
              </a:pPr>
              <a:t>6</a:t>
            </a:fld>
            <a:endParaRPr lang="nl-NL" altLang="nl-NL" sz="1300">
              <a:cs typeface="Segoe UI" panose="020B0502040204020203" pitchFamily="34" charset="0"/>
            </a:endParaRPr>
          </a:p>
        </p:txBody>
      </p:sp>
      <p:sp>
        <p:nvSpPr>
          <p:cNvPr id="24580"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1"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24582" name="Text Box 4"/>
          <p:cNvSpPr txBox="1">
            <a:spLocks noChangeArrowheads="1"/>
          </p:cNvSpPr>
          <p:nvPr/>
        </p:nvSpPr>
        <p:spPr bwMode="auto">
          <a:xfrm>
            <a:off x="567195" y="4224164"/>
            <a:ext cx="5461874" cy="2944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Ad 1: Duur: Iedere dag duurt 8 uur en behandelt </a:t>
            </a:r>
            <a:r>
              <a:rPr lang="nl-NL" altLang="nl-NL">
                <a:latin typeface="Arial" panose="020B0604020202020204" pitchFamily="34" charset="0"/>
                <a:cs typeface="Arial" panose="020B0604020202020204" pitchFamily="34" charset="0"/>
              </a:rPr>
              <a:t>één thema.</a:t>
            </a:r>
          </a:p>
          <a:p>
            <a:pPr eaLnBrk="1">
              <a:lnSpc>
                <a:spcPct val="93000"/>
              </a:lnSpc>
              <a:spcBef>
                <a:spcPct val="0"/>
              </a:spcBef>
              <a:buClrTx/>
              <a:buFontTx/>
              <a:buNone/>
            </a:pPr>
            <a:r>
              <a:rPr lang="nl-NL" altLang="nl-NL">
                <a:latin typeface="Arial" panose="020B0604020202020204" pitchFamily="34" charset="0"/>
              </a:rPr>
              <a:t>Belangrijk is dat de cursist tijd heeft om het huiswerk te maken, namelijk de omvorming van een bestaande tuin in een levende tuin.  De middag van de vierde cursusdag kan hieraan worden besteed.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Ad 2: Beoordeling: Beoordeeld wordt op basis van 4 criteria:</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Aanwezigheid; alle vijf dagen moeten gevolgd zijn</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Inzet: moet voldoende zijn </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Kennistoets; moet minimaal een 5,0 zijn,</a:t>
            </a:r>
          </a:p>
          <a:p>
            <a:pPr eaLnBrk="1">
              <a:lnSpc>
                <a:spcPct val="93000"/>
              </a:lnSpc>
              <a:spcBef>
                <a:spcPct val="0"/>
              </a:spcBef>
              <a:buFont typeface="Arial" panose="020B0604020202020204" pitchFamily="34" charset="0"/>
              <a:buChar char="•"/>
            </a:pPr>
            <a:r>
              <a:rPr lang="nl-NL" altLang="nl-NL">
                <a:latin typeface="Arial" panose="020B0604020202020204" pitchFamily="34" charset="0"/>
              </a:rPr>
              <a:t>Presentatie rode draad opdracht; moet  met een voldoende beoordeeld zijn. (beoordeling  op basis van onvoldoende/voldoende/goed)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Ad 3: Bij positieve beoordeling ontvangt de cursist namens de VHG een branchegericht certificaat 'De levende tuin'.</a:t>
            </a:r>
          </a:p>
        </p:txBody>
      </p:sp>
    </p:spTree>
    <p:extLst>
      <p:ext uri="{BB962C8B-B14F-4D97-AF65-F5344CB8AC3E}">
        <p14:creationId xmlns:p14="http://schemas.microsoft.com/office/powerpoint/2010/main" val="2988301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31"/>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5pPr>
            <a:lvl6pPr marL="2286274"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6pPr>
            <a:lvl7pPr marL="2701961"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7pPr>
            <a:lvl8pPr marL="3117647"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8pPr>
            <a:lvl9pPr marL="3533333" indent="-207843" defTabSz="408470" eaLnBrk="0" fontAlgn="base" hangingPunct="0">
              <a:spcBef>
                <a:spcPct val="30000"/>
              </a:spcBef>
              <a:spcAft>
                <a:spcPct val="0"/>
              </a:spcAft>
              <a:buClr>
                <a:srgbClr val="000000"/>
              </a:buClr>
              <a:buSzPct val="100000"/>
              <a:buFont typeface="Times New Roman" panose="02020603050405020304" pitchFamily="18" charset="0"/>
              <a:tabLst>
                <a:tab pos="408470" algn="l"/>
                <a:tab pos="816939" algn="l"/>
                <a:tab pos="1225409" algn="l"/>
                <a:tab pos="1633878" algn="l"/>
                <a:tab pos="2042348" algn="l"/>
                <a:tab pos="2450817" algn="l"/>
                <a:tab pos="2859287" algn="l"/>
              </a:tabLst>
              <a:defRPr sz="1100">
                <a:solidFill>
                  <a:srgbClr val="000000"/>
                </a:solidFill>
                <a:latin typeface="Times New Roman" panose="02020603050405020304" pitchFamily="18" charset="0"/>
              </a:defRPr>
            </a:lvl9pPr>
          </a:lstStyle>
          <a:p>
            <a:pPr>
              <a:spcBef>
                <a:spcPct val="0"/>
              </a:spcBef>
              <a:buClrTx/>
              <a:buFontTx/>
              <a:buNone/>
            </a:pPr>
            <a:fld id="{6BF5715D-3935-4DD0-8E95-CC00573A064A}" type="slidenum">
              <a:rPr lang="nl-NL" altLang="nl-NL" sz="1300"/>
              <a:pPr>
                <a:spcBef>
                  <a:spcPct val="0"/>
                </a:spcBef>
                <a:buClrTx/>
                <a:buFontTx/>
                <a:buNone/>
              </a:pPr>
              <a:t>7</a:t>
            </a:fld>
            <a:endParaRPr lang="nl-NL" altLang="nl-NL" sz="1300"/>
          </a:p>
        </p:txBody>
      </p:sp>
      <p:sp>
        <p:nvSpPr>
          <p:cNvPr id="56323" name="Text Box 1"/>
          <p:cNvSpPr txBox="1">
            <a:spLocks noChangeArrowheads="1"/>
          </p:cNvSpPr>
          <p:nvPr/>
        </p:nvSpPr>
        <p:spPr bwMode="auto">
          <a:xfrm>
            <a:off x="3774296" y="9429937"/>
            <a:ext cx="2865383" cy="465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D2588624-8D10-4966-99A2-99D2E2A499F1}" type="slidenum">
              <a:rPr lang="nl-NL" altLang="nl-NL" sz="1300">
                <a:cs typeface="Segoe UI" panose="020B0502040204020203" pitchFamily="34" charset="0"/>
              </a:rPr>
              <a:pPr algn="r" eaLnBrk="1">
                <a:lnSpc>
                  <a:spcPct val="95000"/>
                </a:lnSpc>
                <a:spcBef>
                  <a:spcPct val="0"/>
                </a:spcBef>
                <a:buClrTx/>
                <a:buFontTx/>
                <a:buNone/>
              </a:pPr>
              <a:t>7</a:t>
            </a:fld>
            <a:endParaRPr lang="nl-NL" altLang="nl-NL" sz="1300">
              <a:cs typeface="Segoe UI" panose="020B0502040204020203" pitchFamily="34" charset="0"/>
            </a:endParaRPr>
          </a:p>
        </p:txBody>
      </p:sp>
      <p:sp>
        <p:nvSpPr>
          <p:cNvPr id="56324" name="Rectangle 2"/>
          <p:cNvSpPr>
            <a:spLocks noGrp="1" noRot="1" noChangeAspect="1" noChangeArrowheads="1" noTextEdit="1"/>
          </p:cNvSpPr>
          <p:nvPr>
            <p:ph type="sldImg"/>
          </p:nvPr>
        </p:nvSpPr>
        <p:spPr>
          <a:xfrm>
            <a:off x="1204913" y="835025"/>
            <a:ext cx="4260850" cy="31956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5" name="Text Box 3"/>
          <p:cNvSpPr txBox="1">
            <a:spLocks noChangeArrowheads="1"/>
          </p:cNvSpPr>
          <p:nvPr/>
        </p:nvSpPr>
        <p:spPr bwMode="auto">
          <a:xfrm>
            <a:off x="635818" y="4345023"/>
            <a:ext cx="5398853" cy="4679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56326" name="Text Box 4"/>
          <p:cNvSpPr txBox="1">
            <a:spLocks noChangeArrowheads="1"/>
          </p:cNvSpPr>
          <p:nvPr/>
        </p:nvSpPr>
        <p:spPr bwMode="auto">
          <a:xfrm>
            <a:off x="571396" y="4210899"/>
            <a:ext cx="5398853" cy="387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828" tIns="40914" rIns="81828" bIns="40914"/>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a:lnSpc>
                <a:spcPct val="93000"/>
              </a:lnSpc>
              <a:spcBef>
                <a:spcPct val="0"/>
              </a:spcBef>
              <a:buClrTx/>
              <a:buFontTx/>
              <a:buNone/>
            </a:pPr>
            <a:r>
              <a:rPr lang="nl-NL" altLang="nl-NL">
                <a:latin typeface="Arial" panose="020B0604020202020204" pitchFamily="34" charset="0"/>
              </a:rPr>
              <a:t>Start onderdeel 3 van cursusdag 1: Theorie, De bodem</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De bodem als basis voor de levend tuin.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Afhankelijk van het niveau van de cursisten wordt de VHG film getoond over het algemene belang van de bodem of voor meer diepgang wordt de Engelstalige film gepresenteerd van Paul Stametz over het grote belang van bodemschimmels.</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Link: http://www.ted.com/talks/paul_stamets_on_6_ways_mushrooms_can_save_the_world.html</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Eventueel:</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1) Wat betekenen heksenkringen?</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2) Wat is het grootste levende organisme ter wereld?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r>
              <a:rPr lang="nl-NL" altLang="nl-NL">
                <a:latin typeface="Arial" panose="020B0604020202020204" pitchFamily="34" charset="0"/>
              </a:rPr>
              <a:t>In april 2003 werd in het Malheur National Forest in de Amerikaanse staat Oregon een sombere honingzwam ontdekt van naar schatting 2400 jaar oud met een ondergronds mycelium omvang van 8,9 km². Daarmee is deze schimmel het grootste organisme ter wereld. Ook in Zwitserland in het Nationaal Park in de streek Engadin komt deze schimmel met een grote omvang voor. Hier is de schimmel ongeveer duizend jaar oud en ongeveer 800 meter lang en 500 meter breed.</a:t>
            </a: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a:p>
            <a:pPr eaLnBrk="1">
              <a:lnSpc>
                <a:spcPct val="93000"/>
              </a:lnSpc>
              <a:spcBef>
                <a:spcPct val="0"/>
              </a:spcBef>
              <a:buClrTx/>
              <a:buFontTx/>
              <a:buNone/>
            </a:pPr>
            <a:endParaRPr lang="nl-NL" altLang="nl-NL" sz="1600">
              <a:latin typeface="Arial" panose="020B0604020202020204" pitchFamily="34" charset="0"/>
            </a:endParaRPr>
          </a:p>
        </p:txBody>
      </p:sp>
    </p:spTree>
    <p:extLst>
      <p:ext uri="{BB962C8B-B14F-4D97-AF65-F5344CB8AC3E}">
        <p14:creationId xmlns:p14="http://schemas.microsoft.com/office/powerpoint/2010/main" val="273245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jdelijke aanduiding voor dia-afbeelding 1"/>
          <p:cNvSpPr>
            <a:spLocks noGrp="1" noRot="1" noChangeAspect="1" noTextEdit="1"/>
          </p:cNvSpPr>
          <p:nvPr>
            <p:ph type="sldImg"/>
          </p:nvPr>
        </p:nvSpPr>
        <p:spPr>
          <a:xfrm>
            <a:off x="1211263" y="835025"/>
            <a:ext cx="4216400" cy="3163888"/>
          </a:xfrm>
        </p:spPr>
      </p:sp>
      <p:sp>
        <p:nvSpPr>
          <p:cNvPr id="117763" name="Tijdelijke aanduiding voor notiti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t>De bodem is een belangrijke factor om te bepalen wat mogelijk is. Wat voor soort grond heb je: zand, klei, silt of veengrond? Als je klei hebt kun je er basaltmeel doorheen mengen om een meer korrelige grond te krijgen. En als je een zandgrond hebt kun je er klei doorheen mengen om die korrelstructuur te krijgen. Echter de meest belangrijke manier om een vruchtbare grond te krijgen is om een hoog organisch stof gehalte in de grond te krijgen en dit kan bereikt worden met een mulchlaag op de aarde aan te brengen. Deze functioneert als een strooisellaag. Heel belangrijk is om niet teveel op de grond te lopen, omdat dit de grond verdicht. Ploegen heeft hetzelfde effect, want dan dood je je bodemleven die het open houdt. Verder is het gehalte aan sporenelementen, zoals zink, zwavel, ijzer, magnesium, koper en nog vele anderen van belang, omdat deze de gezondheid van je planten en het bodemleven beïnvloeden. Met name op kale zandgronden kan hieraan een tekort zijn, doordat er te veel van deze sporenelementen zijn uitgespoeld. Hetzelfde geldt voor plekken waar al heel lang geploegd wordt. In een onnatuurlijk systeem worden de sporenelementen namelijk niet goed vastgehouden. Deze sporenelementen kun je doormiddel van basaltmeel, oergesteente en vulkanisch gesteente weer toevoegen.</a:t>
            </a:r>
          </a:p>
        </p:txBody>
      </p:sp>
      <p:sp>
        <p:nvSpPr>
          <p:cNvPr id="117764" name="Tijdelijke aanduiding voor dianummer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1pPr>
            <a:lvl2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2pPr>
            <a:lvl3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3pPr>
            <a:lvl4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4pPr>
            <a:lvl5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5pPr>
            <a:lvl6pPr marL="2286274"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6pPr>
            <a:lvl7pPr marL="2701961"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7pPr>
            <a:lvl8pPr marL="3117647"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8pPr>
            <a:lvl9pPr marL="3533333"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9pPr>
          </a:lstStyle>
          <a:p>
            <a:fld id="{C111D85D-4DB1-44A9-B38F-DB619C62E564}" type="slidenum">
              <a:rPr lang="nl-NL" altLang="nl-NL" smtClean="0">
                <a:solidFill>
                  <a:srgbClr val="000000"/>
                </a:solidFill>
                <a:latin typeface="Times New Roman" panose="02020603050405020304" pitchFamily="18" charset="0"/>
              </a:rPr>
              <a:pPr/>
              <a:t>8</a:t>
            </a:fld>
            <a:endParaRPr lang="nl-NL" altLang="nl-NL"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1446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jdelijke aanduiding voor dia-afbeelding 1"/>
          <p:cNvSpPr>
            <a:spLocks noGrp="1" noRot="1" noChangeAspect="1" noTextEdit="1"/>
          </p:cNvSpPr>
          <p:nvPr>
            <p:ph type="sldImg"/>
          </p:nvPr>
        </p:nvSpPr>
        <p:spPr>
          <a:xfrm>
            <a:off x="1211263" y="835025"/>
            <a:ext cx="4216400" cy="3163888"/>
          </a:xfrm>
        </p:spPr>
      </p:sp>
      <p:sp>
        <p:nvSpPr>
          <p:cNvPr id="119811" name="Tijdelijke aanduiding voor notities 2"/>
          <p:cNvSpPr>
            <a:spLocks noGrp="1"/>
          </p:cNvSpPr>
          <p:nvPr>
            <p:ph type="body" idx="1"/>
          </p:nvPr>
        </p:nvSpPr>
        <p:spPr>
          <a:noFill/>
          <a:extLst>
            <a:ext uri="{91240B29-F687-4F45-9708-019B960494DF}">
              <a14:hiddenLine xmlns:a14="http://schemas.microsoft.com/office/drawing/2010/main" w="9525">
                <a:solidFill>
                  <a:srgbClr val="3465AF"/>
                </a:solidFill>
                <a:miter lim="800000"/>
                <a:headEnd/>
                <a:tailEnd/>
              </a14:hiddenLine>
            </a:ext>
          </a:extLst>
        </p:spPr>
        <p:txBody>
          <a:bodyPr/>
          <a:lstStyle/>
          <a:p>
            <a:r>
              <a:rPr lang="nl-NL" altLang="nl-NL" smtClean="0"/>
              <a:t>Hier zien jullie hoe een gezonde dwarsdoorsnede van een bodem eruit ziet. Eerst heb je een strooisellaag, wat in de tuinwereld ook een mulchlaag kan heten. Het organisch materiaal is hierin nog herkenbaar. Dan heb je de humuslaag. Het strooisel is hierin zover afgebroken, dat je niet meer kunt herkennen wat het geweest is. In de humuslaag zit het meeste bodemleven. Dan krijg je de uitspoelzone. Dit is de grondlaag onder de humus, waarin humus, mineralen en andere voedingsstoffen in uitspoelen. Daaronder heb je de verweerde grond, dit is grond waarmee van alles gebeurd is aan bodemprocessen. En als laatste heb je oermateriaal, waarbij je kunt denken aan het mergel in Zuid-Limburg of leisteen in de Ardennen. </a:t>
            </a:r>
          </a:p>
        </p:txBody>
      </p:sp>
      <p:sp>
        <p:nvSpPr>
          <p:cNvPr id="119812" name="Tijdelijke aanduiding voor dianummer 3"/>
          <p:cNvSpPr>
            <a:spLocks noGrp="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1pPr>
            <a:lvl2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2pPr>
            <a:lvl3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3pPr>
            <a:lvl4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4pPr>
            <a:lvl5pPr>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5pPr>
            <a:lvl6pPr marL="2286274"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6pPr>
            <a:lvl7pPr marL="2701961"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7pPr>
            <a:lvl8pPr marL="3117647"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8pPr>
            <a:lvl9pPr marL="3533333" indent="-207843" defTabSz="408470" eaLnBrk="0" fontAlgn="base" hangingPunct="0">
              <a:spcBef>
                <a:spcPct val="0"/>
              </a:spcBef>
              <a:spcAft>
                <a:spcPct val="0"/>
              </a:spcAft>
              <a:tabLst>
                <a:tab pos="408470" algn="l"/>
                <a:tab pos="816939" algn="l"/>
                <a:tab pos="1225409" algn="l"/>
                <a:tab pos="1633878" algn="l"/>
                <a:tab pos="2042348" algn="l"/>
                <a:tab pos="2450817" algn="l"/>
                <a:tab pos="2859287" algn="l"/>
              </a:tabLst>
              <a:defRPr>
                <a:solidFill>
                  <a:schemeClr val="bg1"/>
                </a:solidFill>
                <a:latin typeface="Arial" panose="020B0604020202020204" pitchFamily="34" charset="0"/>
                <a:ea typeface="Microsoft YaHei" panose="020B0503020204020204" pitchFamily="34" charset="-122"/>
              </a:defRPr>
            </a:lvl9pPr>
          </a:lstStyle>
          <a:p>
            <a:fld id="{33C2C26C-12BF-4531-862C-BA97D4A8327D}" type="slidenum">
              <a:rPr lang="nl-NL" altLang="nl-NL" smtClean="0">
                <a:solidFill>
                  <a:srgbClr val="000000"/>
                </a:solidFill>
                <a:latin typeface="Times New Roman" panose="02020603050405020304" pitchFamily="18" charset="0"/>
              </a:rPr>
              <a:pPr/>
              <a:t>9</a:t>
            </a:fld>
            <a:endParaRPr lang="nl-NL" altLang="nl-NL"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650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Freeform 8"/>
          <p:cNvSpPr>
            <a:spLocks/>
          </p:cNvSpPr>
          <p:nvPr/>
        </p:nvSpPr>
        <p:spPr bwMode="auto">
          <a:xfrm>
            <a:off x="-34925" y="4762500"/>
            <a:ext cx="1538288" cy="862013"/>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ctrTitle"/>
          </p:nvPr>
        </p:nvSpPr>
        <p:spPr>
          <a:xfrm>
            <a:off x="2141379" y="2771882"/>
            <a:ext cx="7276539" cy="2494297"/>
          </a:xfrm>
        </p:spPr>
        <p:txBody>
          <a:bodyPr anchor="b"/>
          <a:lstStyle>
            <a:lvl1pPr>
              <a:defRPr sz="5952"/>
            </a:lvl1pPr>
          </a:lstStyle>
          <a:p>
            <a:r>
              <a:rPr lang="nl-NL" smtClean="0"/>
              <a:t>Klik om de stijl te bewerken</a:t>
            </a:r>
            <a:endParaRPr lang="en-US" dirty="0"/>
          </a:p>
        </p:txBody>
      </p:sp>
      <p:sp>
        <p:nvSpPr>
          <p:cNvPr id="3" name="Subtitle 2"/>
          <p:cNvSpPr>
            <a:spLocks noGrp="1"/>
          </p:cNvSpPr>
          <p:nvPr>
            <p:ph type="subTitle" idx="1"/>
          </p:nvPr>
        </p:nvSpPr>
        <p:spPr>
          <a:xfrm>
            <a:off x="2141379" y="5266178"/>
            <a:ext cx="7276539" cy="1241518"/>
          </a:xfrm>
        </p:spPr>
        <p:txBody>
          <a:bodyPr/>
          <a:lstStyle>
            <a:lvl1pPr marL="0" indent="0" algn="l">
              <a:buNone/>
              <a:defRPr>
                <a:solidFill>
                  <a:schemeClr val="tx1">
                    <a:lumMod val="65000"/>
                    <a:lumOff val="3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5" name="Date Placeholder 3"/>
          <p:cNvSpPr>
            <a:spLocks noGrp="1"/>
          </p:cNvSpPr>
          <p:nvPr>
            <p:ph type="dt" sz="half" idx="10"/>
          </p:nvPr>
        </p:nvSpPr>
        <p:spPr/>
        <p:txBody>
          <a:bodyPr/>
          <a:lstStyle>
            <a:lvl1pPr>
              <a:defRPr/>
            </a:lvl1pPr>
          </a:lstStyle>
          <a:p>
            <a:pPr>
              <a:defRPr/>
            </a:pPr>
            <a:fld id="{DFA3A158-299E-441F-A18E-EE06078E15C3}"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466725" y="4992688"/>
            <a:ext cx="644525" cy="403225"/>
          </a:xfrm>
        </p:spPr>
        <p:txBody>
          <a:bodyPr/>
          <a:lstStyle>
            <a:lvl1pPr>
              <a:defRPr/>
            </a:lvl1pPr>
          </a:lstStyle>
          <a:p>
            <a:pPr>
              <a:defRPr/>
            </a:pPr>
            <a:fld id="{6F8D5F05-6602-42F0-B9BD-5E20B62ED3BA}" type="slidenum">
              <a:rPr lang="nl-NL" altLang="nl-NL"/>
              <a:pPr>
                <a:defRPr/>
              </a:pPr>
              <a:t>‹nr.›</a:t>
            </a:fld>
            <a:endParaRPr lang="nl-NL" altLang="nl-NL"/>
          </a:p>
        </p:txBody>
      </p:sp>
    </p:spTree>
    <p:extLst>
      <p:ext uri="{BB962C8B-B14F-4D97-AF65-F5344CB8AC3E}">
        <p14:creationId xmlns:p14="http://schemas.microsoft.com/office/powerpoint/2010/main" val="333386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4"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671971"/>
            <a:ext cx="7267206" cy="3435959"/>
          </a:xfrm>
        </p:spPr>
        <p:txBody>
          <a:bodyPr anchor="ctr"/>
          <a:lstStyle>
            <a:lvl1pPr algn="l">
              <a:defRPr sz="5291" b="0" cap="none"/>
            </a:lvl1pPr>
          </a:lstStyle>
          <a:p>
            <a:r>
              <a:rPr lang="nl-NL" smtClean="0"/>
              <a:t>Klik om de stijl te bewerken</a:t>
            </a:r>
            <a:endParaRPr lang="en-US" dirty="0"/>
          </a:p>
        </p:txBody>
      </p:sp>
      <p:sp>
        <p:nvSpPr>
          <p:cNvPr id="3" name="Text Placeholder 2"/>
          <p:cNvSpPr>
            <a:spLocks noGrp="1"/>
          </p:cNvSpPr>
          <p:nvPr>
            <p:ph type="body" idx="1"/>
          </p:nvPr>
        </p:nvSpPr>
        <p:spPr>
          <a:xfrm>
            <a:off x="2141378" y="4799529"/>
            <a:ext cx="7267206" cy="1715052"/>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AB96DD5-37FA-4F51-B266-08777AFB3373}"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63563" y="3576638"/>
            <a:ext cx="644525" cy="401637"/>
          </a:xfrm>
        </p:spPr>
        <p:txBody>
          <a:bodyPr/>
          <a:lstStyle>
            <a:lvl1pPr>
              <a:defRPr/>
            </a:lvl1pPr>
          </a:lstStyle>
          <a:p>
            <a:pPr>
              <a:defRPr/>
            </a:pPr>
            <a:fld id="{EA050E15-24D6-4478-A12F-6B3ED9588F73}" type="slidenum">
              <a:rPr lang="nl-NL" altLang="nl-NL"/>
              <a:pPr>
                <a:defRPr/>
              </a:pPr>
              <a:t>‹nr.›</a:t>
            </a:fld>
            <a:endParaRPr lang="nl-NL" altLang="nl-NL"/>
          </a:p>
        </p:txBody>
      </p:sp>
    </p:spTree>
    <p:extLst>
      <p:ext uri="{BB962C8B-B14F-4D97-AF65-F5344CB8AC3E}">
        <p14:creationId xmlns:p14="http://schemas.microsoft.com/office/powerpoint/2010/main" val="109622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6" name="TextBox 13"/>
          <p:cNvSpPr txBox="1"/>
          <p:nvPr/>
        </p:nvSpPr>
        <p:spPr>
          <a:xfrm>
            <a:off x="1993900" y="714375"/>
            <a:ext cx="503238"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7" name="TextBox 14"/>
          <p:cNvSpPr txBox="1"/>
          <p:nvPr/>
        </p:nvSpPr>
        <p:spPr>
          <a:xfrm>
            <a:off x="9005888" y="3201988"/>
            <a:ext cx="504825"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2" name="Title 1"/>
          <p:cNvSpPr>
            <a:spLocks noGrp="1"/>
          </p:cNvSpPr>
          <p:nvPr>
            <p:ph type="title"/>
          </p:nvPr>
        </p:nvSpPr>
        <p:spPr>
          <a:xfrm>
            <a:off x="2412254" y="671971"/>
            <a:ext cx="6735395" cy="3191863"/>
          </a:xfrm>
        </p:spPr>
        <p:txBody>
          <a:bodyPr anchor="ctr"/>
          <a:lstStyle>
            <a:lvl1pPr algn="l">
              <a:defRPr sz="5291" b="0" cap="none"/>
            </a:lvl1pPr>
          </a:lstStyle>
          <a:p>
            <a:r>
              <a:rPr lang="nl-NL" smtClean="0"/>
              <a:t>Klik om de stijl te bewerken</a:t>
            </a:r>
            <a:endParaRPr lang="en-US" dirty="0"/>
          </a:p>
        </p:txBody>
      </p:sp>
      <p:sp>
        <p:nvSpPr>
          <p:cNvPr id="13" name="Text Placeholder 9"/>
          <p:cNvSpPr>
            <a:spLocks noGrp="1"/>
          </p:cNvSpPr>
          <p:nvPr>
            <p:ph type="body" sz="quarter" idx="13"/>
          </p:nvPr>
        </p:nvSpPr>
        <p:spPr>
          <a:xfrm>
            <a:off x="2663441" y="3863834"/>
            <a:ext cx="6233019" cy="419982"/>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2141378" y="4799529"/>
            <a:ext cx="7267206" cy="1715052"/>
          </a:xfrm>
        </p:spPr>
        <p:txBody>
          <a:bodyPr anchor="ctr"/>
          <a:lstStyle>
            <a:lvl1pPr marL="0" indent="0" algn="l">
              <a:buNone/>
              <a:defRPr sz="1984">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8" name="Date Placeholder 3"/>
          <p:cNvSpPr>
            <a:spLocks noGrp="1"/>
          </p:cNvSpPr>
          <p:nvPr>
            <p:ph type="dt" sz="half" idx="14"/>
          </p:nvPr>
        </p:nvSpPr>
        <p:spPr/>
        <p:txBody>
          <a:bodyPr/>
          <a:lstStyle>
            <a:lvl1pPr>
              <a:defRPr/>
            </a:lvl1pPr>
          </a:lstStyle>
          <a:p>
            <a:pPr>
              <a:defRPr/>
            </a:pPr>
            <a:fld id="{0100B557-04D7-485D-8A58-9886BAB94E9B}" type="datetimeFigureOut">
              <a:rPr lang="en-US"/>
              <a:pPr>
                <a:defRPr/>
              </a:pPr>
              <a:t>9/3/2018</a:t>
            </a:fld>
            <a:endParaRPr 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563563" y="3576638"/>
            <a:ext cx="644525" cy="401637"/>
          </a:xfrm>
        </p:spPr>
        <p:txBody>
          <a:bodyPr/>
          <a:lstStyle>
            <a:lvl1pPr>
              <a:defRPr/>
            </a:lvl1pPr>
          </a:lstStyle>
          <a:p>
            <a:pPr>
              <a:defRPr/>
            </a:pPr>
            <a:fld id="{188FB75E-CB4A-4D00-BCBB-0ACBE9B93580}" type="slidenum">
              <a:rPr lang="nl-NL" altLang="nl-NL"/>
              <a:pPr>
                <a:defRPr/>
              </a:pPr>
              <a:t>‹nr.›</a:t>
            </a:fld>
            <a:endParaRPr lang="nl-NL" altLang="nl-NL"/>
          </a:p>
        </p:txBody>
      </p:sp>
    </p:spTree>
    <p:extLst>
      <p:ext uri="{BB962C8B-B14F-4D97-AF65-F5344CB8AC3E}">
        <p14:creationId xmlns:p14="http://schemas.microsoft.com/office/powerpoint/2010/main" val="1980264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2687886"/>
            <a:ext cx="7267206" cy="3003637"/>
          </a:xfrm>
        </p:spPr>
        <p:txBody>
          <a:bodyPr anchor="b"/>
          <a:lstStyle>
            <a:lvl1pPr algn="l">
              <a:defRPr sz="5291" b="0"/>
            </a:lvl1pPr>
          </a:lstStyle>
          <a:p>
            <a:r>
              <a:rPr lang="nl-NL" smtClean="0"/>
              <a:t>Klik om de stijl te bewerken</a:t>
            </a:r>
            <a:endParaRPr lang="en-US" dirty="0"/>
          </a:p>
        </p:txBody>
      </p:sp>
      <p:sp>
        <p:nvSpPr>
          <p:cNvPr id="4" name="Text Placeholder 3"/>
          <p:cNvSpPr>
            <a:spLocks noGrp="1"/>
          </p:cNvSpPr>
          <p:nvPr>
            <p:ph type="body" sz="half" idx="2"/>
          </p:nvPr>
        </p:nvSpPr>
        <p:spPr>
          <a:xfrm>
            <a:off x="2141378" y="5711755"/>
            <a:ext cx="7267206"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8CAF3D37-8BF3-46D9-A125-1198EA313F9E}" type="datetimeFigureOut">
              <a:rPr lang="en-US"/>
              <a:pPr>
                <a:defRPr/>
              </a:pPr>
              <a:t>9/3/2018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63563" y="5492750"/>
            <a:ext cx="644525" cy="403225"/>
          </a:xfrm>
        </p:spPr>
        <p:txBody>
          <a:bodyPr/>
          <a:lstStyle>
            <a:lvl1pPr>
              <a:defRPr/>
            </a:lvl1pPr>
          </a:lstStyle>
          <a:p>
            <a:pPr>
              <a:defRPr/>
            </a:pPr>
            <a:fld id="{AA5C3AEB-ACA1-452B-B2EA-60B506BB9D22}" type="slidenum">
              <a:rPr lang="nl-NL" altLang="nl-NL"/>
              <a:pPr>
                <a:defRPr/>
              </a:pPr>
              <a:t>‹nr.›</a:t>
            </a:fld>
            <a:endParaRPr lang="nl-NL" altLang="nl-NL"/>
          </a:p>
        </p:txBody>
      </p:sp>
    </p:spTree>
    <p:extLst>
      <p:ext uri="{BB962C8B-B14F-4D97-AF65-F5344CB8AC3E}">
        <p14:creationId xmlns:p14="http://schemas.microsoft.com/office/powerpoint/2010/main" val="270912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6" name="TextBox 10"/>
          <p:cNvSpPr txBox="1"/>
          <p:nvPr/>
        </p:nvSpPr>
        <p:spPr>
          <a:xfrm>
            <a:off x="1993900" y="714375"/>
            <a:ext cx="503238"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7" name="TextBox 11"/>
          <p:cNvSpPr txBox="1"/>
          <p:nvPr/>
        </p:nvSpPr>
        <p:spPr>
          <a:xfrm>
            <a:off x="9005888" y="3201988"/>
            <a:ext cx="504825" cy="644525"/>
          </a:xfrm>
          <a:prstGeom prst="rect">
            <a:avLst/>
          </a:prstGeom>
        </p:spPr>
        <p:txBody>
          <a:bodyPr lIns="100796" tIns="50398" rIns="100796" bIns="50398" anchor="ctr"/>
          <a:lstStyle/>
          <a:p>
            <a:pPr>
              <a:defRPr/>
            </a:pPr>
            <a:r>
              <a:rPr lang="en-US" sz="8818" dirty="0">
                <a:ln w="3175" cmpd="sng">
                  <a:noFill/>
                </a:ln>
                <a:solidFill>
                  <a:schemeClr val="accent1"/>
                </a:solidFill>
                <a:latin typeface="Arial"/>
              </a:rPr>
              <a:t>”</a:t>
            </a:r>
          </a:p>
        </p:txBody>
      </p:sp>
      <p:sp>
        <p:nvSpPr>
          <p:cNvPr id="13" name="Title 1"/>
          <p:cNvSpPr>
            <a:spLocks noGrp="1"/>
          </p:cNvSpPr>
          <p:nvPr>
            <p:ph type="title"/>
          </p:nvPr>
        </p:nvSpPr>
        <p:spPr>
          <a:xfrm>
            <a:off x="2412254" y="671971"/>
            <a:ext cx="6735395" cy="3191863"/>
          </a:xfrm>
        </p:spPr>
        <p:txBody>
          <a:bodyPr anchor="ctr"/>
          <a:lstStyle>
            <a:lvl1pPr algn="l">
              <a:defRPr sz="5291" b="0" cap="none"/>
            </a:lvl1pPr>
          </a:lstStyle>
          <a:p>
            <a:r>
              <a:rPr lang="nl-NL" smtClean="0"/>
              <a:t>Klik om de stijl te bewerken</a:t>
            </a:r>
            <a:endParaRPr lang="en-US" dirty="0"/>
          </a:p>
        </p:txBody>
      </p:sp>
      <p:sp>
        <p:nvSpPr>
          <p:cNvPr id="21" name="Text Placeholder 9"/>
          <p:cNvSpPr>
            <a:spLocks noGrp="1"/>
          </p:cNvSpPr>
          <p:nvPr>
            <p:ph type="body" sz="quarter" idx="13"/>
          </p:nvPr>
        </p:nvSpPr>
        <p:spPr>
          <a:xfrm>
            <a:off x="2141378" y="4787794"/>
            <a:ext cx="7373377" cy="92396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141378" y="5711755"/>
            <a:ext cx="7373377"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8" name="Date Placeholder 4"/>
          <p:cNvSpPr>
            <a:spLocks noGrp="1"/>
          </p:cNvSpPr>
          <p:nvPr>
            <p:ph type="dt" sz="half" idx="14"/>
          </p:nvPr>
        </p:nvSpPr>
        <p:spPr/>
        <p:txBody>
          <a:bodyPr/>
          <a:lstStyle>
            <a:lvl1pPr>
              <a:defRPr/>
            </a:lvl1pPr>
          </a:lstStyle>
          <a:p>
            <a:pPr>
              <a:defRPr/>
            </a:pPr>
            <a:fld id="{D005F6A3-F009-46B1-B606-243C26F0867C}" type="datetimeFigureOut">
              <a:rPr lang="en-US"/>
              <a:pPr>
                <a:defRPr/>
              </a:pPr>
              <a:t>9/3/2018</a:t>
            </a:fld>
            <a:endParaRPr lang="en-US"/>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563563" y="5492750"/>
            <a:ext cx="644525" cy="403225"/>
          </a:xfrm>
        </p:spPr>
        <p:txBody>
          <a:bodyPr/>
          <a:lstStyle>
            <a:lvl1pPr>
              <a:defRPr/>
            </a:lvl1pPr>
          </a:lstStyle>
          <a:p>
            <a:pPr>
              <a:defRPr/>
            </a:pPr>
            <a:fld id="{A81E95F5-D9FB-48AC-9964-7D532FF32265}" type="slidenum">
              <a:rPr lang="nl-NL" altLang="nl-NL"/>
              <a:pPr>
                <a:defRPr/>
              </a:pPr>
              <a:t>‹nr.›</a:t>
            </a:fld>
            <a:endParaRPr lang="nl-NL" altLang="nl-NL"/>
          </a:p>
        </p:txBody>
      </p:sp>
    </p:spTree>
    <p:extLst>
      <p:ext uri="{BB962C8B-B14F-4D97-AF65-F5344CB8AC3E}">
        <p14:creationId xmlns:p14="http://schemas.microsoft.com/office/powerpoint/2010/main" val="234194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9" y="691600"/>
            <a:ext cx="7267205" cy="3174689"/>
          </a:xfrm>
        </p:spPr>
        <p:txBody>
          <a:bodyPr anchor="ctr"/>
          <a:lstStyle>
            <a:lvl1pPr algn="l">
              <a:defRPr sz="5291" b="0"/>
            </a:lvl1pPr>
          </a:lstStyle>
          <a:p>
            <a:r>
              <a:rPr lang="nl-NL" smtClean="0"/>
              <a:t>Klik om de stijl te bewerken</a:t>
            </a:r>
            <a:endParaRPr lang="en-US" dirty="0"/>
          </a:p>
        </p:txBody>
      </p:sp>
      <p:sp>
        <p:nvSpPr>
          <p:cNvPr id="21" name="Text Placeholder 9"/>
          <p:cNvSpPr>
            <a:spLocks noGrp="1"/>
          </p:cNvSpPr>
          <p:nvPr>
            <p:ph type="body" sz="quarter" idx="13"/>
          </p:nvPr>
        </p:nvSpPr>
        <p:spPr>
          <a:xfrm>
            <a:off x="2141378" y="4787794"/>
            <a:ext cx="7267206" cy="923960"/>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nl-NL" smtClean="0"/>
              <a:t>Klik om de modelstijlen te bewerken</a:t>
            </a:r>
          </a:p>
        </p:txBody>
      </p:sp>
      <p:sp>
        <p:nvSpPr>
          <p:cNvPr id="4" name="Text Placeholder 3"/>
          <p:cNvSpPr>
            <a:spLocks noGrp="1"/>
          </p:cNvSpPr>
          <p:nvPr>
            <p:ph type="body" sz="half" idx="2"/>
          </p:nvPr>
        </p:nvSpPr>
        <p:spPr>
          <a:xfrm>
            <a:off x="2141378" y="5711755"/>
            <a:ext cx="7267206" cy="804273"/>
          </a:xfrm>
        </p:spPr>
        <p:txBody>
          <a:bodyPr/>
          <a:lstStyle>
            <a:lvl1pPr>
              <a:buNone/>
              <a:defRPr lang="en-US">
                <a:solidFill>
                  <a:schemeClr val="tx1">
                    <a:lumMod val="65000"/>
                    <a:lumOff val="35000"/>
                  </a:schemeClr>
                </a:solidFill>
              </a:defRPr>
            </a:lvl1pPr>
          </a:lstStyle>
          <a:p>
            <a:pPr lvl="0"/>
            <a:r>
              <a:rPr lang="nl-NL" smtClean="0"/>
              <a:t>Klik om de modelstijlen te bewerken</a:t>
            </a:r>
          </a:p>
        </p:txBody>
      </p:sp>
      <p:sp>
        <p:nvSpPr>
          <p:cNvPr id="6" name="Date Placeholder 4"/>
          <p:cNvSpPr>
            <a:spLocks noGrp="1"/>
          </p:cNvSpPr>
          <p:nvPr>
            <p:ph type="dt" sz="half" idx="14"/>
          </p:nvPr>
        </p:nvSpPr>
        <p:spPr/>
        <p:txBody>
          <a:bodyPr/>
          <a:lstStyle>
            <a:lvl1pPr>
              <a:defRPr/>
            </a:lvl1pPr>
          </a:lstStyle>
          <a:p>
            <a:pPr>
              <a:defRPr/>
            </a:pPr>
            <a:fld id="{B5AB5679-9641-4F38-A4A2-129856469C3A}" type="datetimeFigureOut">
              <a:rPr lang="en-US"/>
              <a:pPr>
                <a:defRPr/>
              </a:pPr>
              <a:t>9/3/2018</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a:xfrm>
            <a:off x="563563" y="5492750"/>
            <a:ext cx="644525" cy="403225"/>
          </a:xfrm>
        </p:spPr>
        <p:txBody>
          <a:bodyPr/>
          <a:lstStyle>
            <a:lvl1pPr>
              <a:defRPr/>
            </a:lvl1pPr>
          </a:lstStyle>
          <a:p>
            <a:pPr>
              <a:defRPr/>
            </a:pPr>
            <a:fld id="{19FB74B1-DB5B-445A-8C2C-7E47F2367972}" type="slidenum">
              <a:rPr lang="nl-NL" altLang="nl-NL"/>
              <a:pPr>
                <a:defRPr/>
              </a:pPr>
              <a:t>‹nr.›</a:t>
            </a:fld>
            <a:endParaRPr lang="nl-NL" altLang="nl-NL"/>
          </a:p>
        </p:txBody>
      </p:sp>
    </p:spTree>
    <p:extLst>
      <p:ext uri="{BB962C8B-B14F-4D97-AF65-F5344CB8AC3E}">
        <p14:creationId xmlns:p14="http://schemas.microsoft.com/office/powerpoint/2010/main" val="788752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42894123-DE48-4D5E-A20F-4813BB51C1F2}"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8DD0E1-BB52-4E67-87FF-C5F132A81EE6}" type="slidenum">
              <a:rPr lang="nl-NL" altLang="nl-NL"/>
              <a:pPr>
                <a:defRPr/>
              </a:pPr>
              <a:t>‹nr.›</a:t>
            </a:fld>
            <a:endParaRPr lang="nl-NL" altLang="nl-NL"/>
          </a:p>
        </p:txBody>
      </p:sp>
    </p:spTree>
    <p:extLst>
      <p:ext uri="{BB962C8B-B14F-4D97-AF65-F5344CB8AC3E}">
        <p14:creationId xmlns:p14="http://schemas.microsoft.com/office/powerpoint/2010/main" val="249920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Vertical Title 1"/>
          <p:cNvSpPr>
            <a:spLocks noGrp="1"/>
          </p:cNvSpPr>
          <p:nvPr>
            <p:ph type="title" orient="vert"/>
          </p:nvPr>
        </p:nvSpPr>
        <p:spPr>
          <a:xfrm>
            <a:off x="7583107" y="691599"/>
            <a:ext cx="1825771" cy="5824430"/>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2141379" y="691599"/>
            <a:ext cx="5199446" cy="582443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FE745A04-E62F-4AC2-AA64-C1CA93EE88E5}"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B1CD24-7B91-44CE-A562-B3783772A78D}" type="slidenum">
              <a:rPr lang="nl-NL" altLang="nl-NL"/>
              <a:pPr>
                <a:defRPr/>
              </a:pPr>
              <a:t>‹nr.›</a:t>
            </a:fld>
            <a:endParaRPr lang="nl-NL" altLang="nl-NL"/>
          </a:p>
        </p:txBody>
      </p:sp>
    </p:spTree>
    <p:extLst>
      <p:ext uri="{BB962C8B-B14F-4D97-AF65-F5344CB8AC3E}">
        <p14:creationId xmlns:p14="http://schemas.microsoft.com/office/powerpoint/2010/main" val="76473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4450" y="687966"/>
            <a:ext cx="7264134" cy="1411944"/>
          </a:xfrm>
        </p:spPr>
        <p:txBody>
          <a:bodyPr/>
          <a:lstStyle/>
          <a:p>
            <a:r>
              <a:rPr lang="nl-NL" smtClean="0"/>
              <a:t>Klik om de stijl te bewerken</a:t>
            </a:r>
            <a:endParaRPr lang="en-US" dirty="0"/>
          </a:p>
        </p:txBody>
      </p:sp>
      <p:sp>
        <p:nvSpPr>
          <p:cNvPr id="3" name="Content Placeholder 2"/>
          <p:cNvSpPr>
            <a:spLocks noGrp="1"/>
          </p:cNvSpPr>
          <p:nvPr>
            <p:ph idx="1"/>
          </p:nvPr>
        </p:nvSpPr>
        <p:spPr>
          <a:xfrm>
            <a:off x="2141378" y="2351899"/>
            <a:ext cx="7267206" cy="416412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8F967E78-CF5A-4697-BF37-51C4BCDCBB19}"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F83D49-5EA3-4B1E-8342-4CD133CEFAE6}" type="slidenum">
              <a:rPr lang="nl-NL" altLang="nl-NL"/>
              <a:pPr>
                <a:defRPr/>
              </a:pPr>
              <a:t>‹nr.›</a:t>
            </a:fld>
            <a:endParaRPr lang="nl-NL" altLang="nl-NL"/>
          </a:p>
        </p:txBody>
      </p:sp>
    </p:spTree>
    <p:extLst>
      <p:ext uri="{BB962C8B-B14F-4D97-AF65-F5344CB8AC3E}">
        <p14:creationId xmlns:p14="http://schemas.microsoft.com/office/powerpoint/2010/main" val="4873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4" name="Freeform 11"/>
          <p:cNvSpPr>
            <a:spLocks/>
          </p:cNvSpPr>
          <p:nvPr/>
        </p:nvSpPr>
        <p:spPr bwMode="auto">
          <a:xfrm flipV="1">
            <a:off x="0" y="3490913"/>
            <a:ext cx="1497013" cy="558800"/>
          </a:xfrm>
          <a:custGeom>
            <a:avLst/>
            <a:gdLst>
              <a:gd name="T0" fmla="*/ 2147483646 w 7908"/>
              <a:gd name="T1" fmla="*/ 2147483646 h 10000"/>
              <a:gd name="T2" fmla="*/ 2147483646 w 7908"/>
              <a:gd name="T3" fmla="*/ 1833010517 h 10000"/>
              <a:gd name="T4" fmla="*/ 2147483646 w 7908"/>
              <a:gd name="T5" fmla="*/ 916594220 h 10000"/>
              <a:gd name="T6" fmla="*/ 2147483646 w 7908"/>
              <a:gd name="T7" fmla="*/ 0 h 10000"/>
              <a:gd name="T8" fmla="*/ 2147483646 w 7908"/>
              <a:gd name="T9" fmla="*/ 0 h 10000"/>
              <a:gd name="T10" fmla="*/ 0 w 7908"/>
              <a:gd name="T11" fmla="*/ 604605339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2286820"/>
            <a:ext cx="7267206" cy="1619080"/>
          </a:xfrm>
        </p:spPr>
        <p:txBody>
          <a:bodyPr anchor="b"/>
          <a:lstStyle>
            <a:lvl1pPr algn="l">
              <a:defRPr sz="4409" b="0" cap="none"/>
            </a:lvl1pPr>
          </a:lstStyle>
          <a:p>
            <a:r>
              <a:rPr lang="nl-NL" smtClean="0"/>
              <a:t>Klik om de stijl te bewerken</a:t>
            </a:r>
            <a:endParaRPr lang="en-US" dirty="0"/>
          </a:p>
        </p:txBody>
      </p:sp>
      <p:sp>
        <p:nvSpPr>
          <p:cNvPr id="3" name="Text Placeholder 2"/>
          <p:cNvSpPr>
            <a:spLocks noGrp="1"/>
          </p:cNvSpPr>
          <p:nvPr>
            <p:ph type="body" idx="1"/>
          </p:nvPr>
        </p:nvSpPr>
        <p:spPr>
          <a:xfrm>
            <a:off x="2141378" y="3947830"/>
            <a:ext cx="7267206" cy="948432"/>
          </a:xfrm>
        </p:spPr>
        <p:txBody>
          <a:bodyPr/>
          <a:lstStyle>
            <a:lvl1pPr marL="0" indent="0" algn="l">
              <a:buNone/>
              <a:defRPr sz="2205">
                <a:solidFill>
                  <a:schemeClr val="tx1">
                    <a:lumMod val="65000"/>
                    <a:lumOff val="3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8159A1D-DA2A-47C6-B6FF-37ACCA95B349}" type="datetimeFigureOut">
              <a:rPr lang="en-US"/>
              <a:pPr>
                <a:defRPr/>
              </a:pPr>
              <a:t>9/3/2018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563563" y="3576638"/>
            <a:ext cx="644525" cy="401637"/>
          </a:xfrm>
        </p:spPr>
        <p:txBody>
          <a:bodyPr/>
          <a:lstStyle>
            <a:lvl1pPr>
              <a:defRPr/>
            </a:lvl1pPr>
          </a:lstStyle>
          <a:p>
            <a:pPr>
              <a:defRPr/>
            </a:pPr>
            <a:fld id="{9F8F7C65-A77A-4A41-8630-9A4FE06FACD2}" type="slidenum">
              <a:rPr lang="nl-NL" altLang="nl-NL"/>
              <a:pPr>
                <a:defRPr/>
              </a:pPr>
              <a:t>‹nr.›</a:t>
            </a:fld>
            <a:endParaRPr lang="nl-NL" altLang="nl-NL"/>
          </a:p>
        </p:txBody>
      </p:sp>
    </p:spTree>
    <p:extLst>
      <p:ext uri="{BB962C8B-B14F-4D97-AF65-F5344CB8AC3E}">
        <p14:creationId xmlns:p14="http://schemas.microsoft.com/office/powerpoint/2010/main" val="370546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2141379" y="2355323"/>
            <a:ext cx="3525056" cy="415285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84011" y="2355323"/>
            <a:ext cx="3524573" cy="415285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6" name="Date Placeholder 4"/>
          <p:cNvSpPr>
            <a:spLocks noGrp="1"/>
          </p:cNvSpPr>
          <p:nvPr>
            <p:ph type="dt" sz="half" idx="10"/>
          </p:nvPr>
        </p:nvSpPr>
        <p:spPr/>
        <p:txBody>
          <a:bodyPr/>
          <a:lstStyle>
            <a:lvl1pPr>
              <a:defRPr/>
            </a:lvl1pPr>
          </a:lstStyle>
          <a:p>
            <a:pPr>
              <a:defRPr/>
            </a:pPr>
            <a:fld id="{D5F02E51-65A1-4520-915A-240842031434}" type="datetimeFigureOut">
              <a:rPr lang="en-US"/>
              <a:pPr>
                <a:defRPr/>
              </a:pPr>
              <a:t>9/3/2018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E4F56E-2C67-4F1E-AD32-BD8DA6F9B9A9}" type="slidenum">
              <a:rPr lang="nl-NL" altLang="nl-NL"/>
              <a:pPr>
                <a:defRPr/>
              </a:pPr>
              <a:t>‹nr.›</a:t>
            </a:fld>
            <a:endParaRPr lang="nl-NL" altLang="nl-NL"/>
          </a:p>
        </p:txBody>
      </p:sp>
    </p:spTree>
    <p:extLst>
      <p:ext uri="{BB962C8B-B14F-4D97-AF65-F5344CB8AC3E}">
        <p14:creationId xmlns:p14="http://schemas.microsoft.com/office/powerpoint/2010/main" val="61271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2497393" y="2454443"/>
            <a:ext cx="3169042"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smtClean="0"/>
              <a:t>Klik om de modelstijlen te bewerken</a:t>
            </a:r>
          </a:p>
        </p:txBody>
      </p:sp>
      <p:sp>
        <p:nvSpPr>
          <p:cNvPr id="4" name="Content Placeholder 3"/>
          <p:cNvSpPr>
            <a:spLocks noGrp="1"/>
          </p:cNvSpPr>
          <p:nvPr>
            <p:ph sz="half" idx="2"/>
          </p:nvPr>
        </p:nvSpPr>
        <p:spPr>
          <a:xfrm>
            <a:off x="2141378" y="3089666"/>
            <a:ext cx="3525057" cy="34234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35518" y="2450885"/>
            <a:ext cx="3167546"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nl-NL" smtClean="0"/>
              <a:t>Klik om de modelstijlen te bewerken</a:t>
            </a:r>
          </a:p>
        </p:txBody>
      </p:sp>
      <p:sp>
        <p:nvSpPr>
          <p:cNvPr id="6" name="Content Placeholder 5"/>
          <p:cNvSpPr>
            <a:spLocks noGrp="1"/>
          </p:cNvSpPr>
          <p:nvPr>
            <p:ph sz="quarter" idx="4"/>
          </p:nvPr>
        </p:nvSpPr>
        <p:spPr>
          <a:xfrm>
            <a:off x="5880051" y="3086107"/>
            <a:ext cx="3523015" cy="342346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8" name="Date Placeholder 6"/>
          <p:cNvSpPr>
            <a:spLocks noGrp="1"/>
          </p:cNvSpPr>
          <p:nvPr>
            <p:ph type="dt" sz="half" idx="10"/>
          </p:nvPr>
        </p:nvSpPr>
        <p:spPr/>
        <p:txBody>
          <a:bodyPr/>
          <a:lstStyle>
            <a:lvl1pPr>
              <a:defRPr/>
            </a:lvl1pPr>
          </a:lstStyle>
          <a:p>
            <a:pPr>
              <a:defRPr/>
            </a:pPr>
            <a:fld id="{0418FD91-706B-4899-B192-59FFFD2B60FC}" type="datetimeFigureOut">
              <a:rPr lang="en-US"/>
              <a:pPr>
                <a:defRPr/>
              </a:pPr>
              <a:t>9/3/2018</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5DD226C1-9080-413A-8738-11EB25852D55}" type="slidenum">
              <a:rPr lang="nl-NL" altLang="nl-NL"/>
              <a:pPr>
                <a:defRPr/>
              </a:pPr>
              <a:t>‹nr.›</a:t>
            </a:fld>
            <a:endParaRPr lang="nl-NL" altLang="nl-NL"/>
          </a:p>
        </p:txBody>
      </p:sp>
    </p:spTree>
    <p:extLst>
      <p:ext uri="{BB962C8B-B14F-4D97-AF65-F5344CB8AC3E}">
        <p14:creationId xmlns:p14="http://schemas.microsoft.com/office/powerpoint/2010/main" val="379249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4448" y="687966"/>
            <a:ext cx="7264135" cy="1411944"/>
          </a:xfrm>
        </p:spPr>
        <p:txBody>
          <a:bodyPr/>
          <a:lstStyle/>
          <a:p>
            <a:r>
              <a:rPr lang="nl-NL" smtClean="0"/>
              <a:t>Klik om de stijl te bewerken</a:t>
            </a:r>
            <a:endParaRPr lang="en-US" dirty="0"/>
          </a:p>
        </p:txBody>
      </p:sp>
      <p:sp>
        <p:nvSpPr>
          <p:cNvPr id="4" name="Date Placeholder 2"/>
          <p:cNvSpPr>
            <a:spLocks noGrp="1"/>
          </p:cNvSpPr>
          <p:nvPr>
            <p:ph type="dt" sz="half" idx="10"/>
          </p:nvPr>
        </p:nvSpPr>
        <p:spPr/>
        <p:txBody>
          <a:bodyPr/>
          <a:lstStyle>
            <a:lvl1pPr>
              <a:defRPr/>
            </a:lvl1pPr>
          </a:lstStyle>
          <a:p>
            <a:pPr>
              <a:defRPr/>
            </a:pPr>
            <a:fld id="{B8773DBE-6049-47AB-883C-E128856FB827}" type="datetimeFigureOut">
              <a:rPr lang="en-US"/>
              <a:pPr>
                <a:defRPr/>
              </a:pPr>
              <a:t>9/3/2018</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48008F4A-E3F2-48BF-BCF9-4441F7B43711}" type="slidenum">
              <a:rPr lang="nl-NL" altLang="nl-NL"/>
              <a:pPr>
                <a:defRPr/>
              </a:pPr>
              <a:t>‹nr.›</a:t>
            </a:fld>
            <a:endParaRPr lang="nl-NL" altLang="nl-NL"/>
          </a:p>
        </p:txBody>
      </p:sp>
    </p:spTree>
    <p:extLst>
      <p:ext uri="{BB962C8B-B14F-4D97-AF65-F5344CB8AC3E}">
        <p14:creationId xmlns:p14="http://schemas.microsoft.com/office/powerpoint/2010/main" val="350919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 name="Date Placeholder 1"/>
          <p:cNvSpPr>
            <a:spLocks noGrp="1"/>
          </p:cNvSpPr>
          <p:nvPr>
            <p:ph type="dt" sz="half" idx="10"/>
          </p:nvPr>
        </p:nvSpPr>
        <p:spPr/>
        <p:txBody>
          <a:bodyPr/>
          <a:lstStyle>
            <a:lvl1pPr>
              <a:defRPr/>
            </a:lvl1pPr>
          </a:lstStyle>
          <a:p>
            <a:pPr>
              <a:defRPr/>
            </a:pPr>
            <a:fld id="{04B7AB12-414D-4A64-B4C5-9ECB797BABD8}" type="datetimeFigureOut">
              <a:rPr lang="en-US"/>
              <a:pPr>
                <a:defRPr/>
              </a:pPr>
              <a:t>9/3/2018</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D99F184F-231A-4DD0-B2FF-A5F5A91983C5}" type="slidenum">
              <a:rPr lang="nl-NL" altLang="nl-NL"/>
              <a:pPr>
                <a:defRPr/>
              </a:pPr>
              <a:t>‹nr.›</a:t>
            </a:fld>
            <a:endParaRPr lang="nl-NL" altLang="nl-NL"/>
          </a:p>
        </p:txBody>
      </p:sp>
    </p:spTree>
    <p:extLst>
      <p:ext uri="{BB962C8B-B14F-4D97-AF65-F5344CB8AC3E}">
        <p14:creationId xmlns:p14="http://schemas.microsoft.com/office/powerpoint/2010/main" val="223411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78422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491730"/>
            <a:ext cx="2898934" cy="1076203"/>
          </a:xfrm>
        </p:spPr>
        <p:txBody>
          <a:bodyPr anchor="b"/>
          <a:lstStyle>
            <a:lvl1pPr algn="l">
              <a:defRPr sz="2205" b="0"/>
            </a:lvl1pPr>
          </a:lstStyle>
          <a:p>
            <a:r>
              <a:rPr lang="nl-NL" smtClean="0"/>
              <a:t>Klik om de stijl te bewerken</a:t>
            </a:r>
            <a:endParaRPr lang="en-US" dirty="0"/>
          </a:p>
        </p:txBody>
      </p:sp>
      <p:sp>
        <p:nvSpPr>
          <p:cNvPr id="3" name="Content Placeholder 2"/>
          <p:cNvSpPr>
            <a:spLocks noGrp="1"/>
          </p:cNvSpPr>
          <p:nvPr>
            <p:ph idx="1"/>
          </p:nvPr>
        </p:nvSpPr>
        <p:spPr>
          <a:xfrm>
            <a:off x="5229373" y="491731"/>
            <a:ext cx="4179211" cy="5968994"/>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2141378" y="1762175"/>
            <a:ext cx="2898934" cy="4698546"/>
          </a:xfrm>
        </p:spPr>
        <p:txBody>
          <a:bodyPr/>
          <a:lstStyle>
            <a:lvl1pPr marL="0" indent="0">
              <a:buNone/>
              <a:defRPr sz="154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F0A5619B-9413-4E42-92DB-C24B835C2046}" type="datetimeFigureOut">
              <a:rPr lang="en-US"/>
              <a:pPr>
                <a:defRPr/>
              </a:pPr>
              <a:t>9/3/2018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2D484353-F874-4997-AE7A-1F808859316B}" type="slidenum">
              <a:rPr lang="nl-NL" altLang="nl-NL"/>
              <a:pPr>
                <a:defRPr/>
              </a:pPr>
              <a:t>‹nr.›</a:t>
            </a:fld>
            <a:endParaRPr lang="nl-NL" altLang="nl-NL"/>
          </a:p>
        </p:txBody>
      </p:sp>
    </p:spTree>
    <p:extLst>
      <p:ext uri="{BB962C8B-B14F-4D97-AF65-F5344CB8AC3E}">
        <p14:creationId xmlns:p14="http://schemas.microsoft.com/office/powerpoint/2010/main" val="3302145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5" name="Freeform 11"/>
          <p:cNvSpPr>
            <a:spLocks/>
          </p:cNvSpPr>
          <p:nvPr/>
        </p:nvSpPr>
        <p:spPr bwMode="auto">
          <a:xfrm flipV="1">
            <a:off x="0" y="5413375"/>
            <a:ext cx="1497013" cy="560388"/>
          </a:xfrm>
          <a:custGeom>
            <a:avLst/>
            <a:gdLst>
              <a:gd name="T0" fmla="*/ 2147483646 w 7908"/>
              <a:gd name="T1" fmla="*/ 2147483646 h 10000"/>
              <a:gd name="T2" fmla="*/ 2147483646 w 7908"/>
              <a:gd name="T3" fmla="*/ 1853963563 h 10000"/>
              <a:gd name="T4" fmla="*/ 2147483646 w 7908"/>
              <a:gd name="T5" fmla="*/ 927068137 h 10000"/>
              <a:gd name="T6" fmla="*/ 2147483646 w 7908"/>
              <a:gd name="T7" fmla="*/ 0 h 10000"/>
              <a:gd name="T8" fmla="*/ 2147483646 w 7908"/>
              <a:gd name="T9" fmla="*/ 0 h 10000"/>
              <a:gd name="T10" fmla="*/ 0 w 7908"/>
              <a:gd name="T11" fmla="*/ 611359660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 name="Title 1"/>
          <p:cNvSpPr>
            <a:spLocks noGrp="1"/>
          </p:cNvSpPr>
          <p:nvPr>
            <p:ph type="title"/>
          </p:nvPr>
        </p:nvSpPr>
        <p:spPr>
          <a:xfrm>
            <a:off x="2141378" y="5291772"/>
            <a:ext cx="7267206" cy="624724"/>
          </a:xfrm>
        </p:spPr>
        <p:txBody>
          <a:bodyPr anchor="b"/>
          <a:lstStyle>
            <a:lvl1pPr algn="l">
              <a:defRPr sz="2646"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141378" y="699931"/>
            <a:ext cx="7267206" cy="4249391"/>
          </a:xfrm>
        </p:spPr>
        <p:txBody>
          <a:bodyPr rtlCol="0">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pPr lvl="0"/>
            <a:r>
              <a:rPr lang="nl-NL" noProof="0" smtClean="0"/>
              <a:t>Klik op het pictogram als u een afbeelding wilt toevoegen</a:t>
            </a:r>
            <a:endParaRPr lang="en-US" noProof="0" dirty="0"/>
          </a:p>
        </p:txBody>
      </p:sp>
      <p:sp>
        <p:nvSpPr>
          <p:cNvPr id="4" name="Text Placeholder 3"/>
          <p:cNvSpPr>
            <a:spLocks noGrp="1"/>
          </p:cNvSpPr>
          <p:nvPr>
            <p:ph type="body" sz="half" idx="2"/>
          </p:nvPr>
        </p:nvSpPr>
        <p:spPr>
          <a:xfrm>
            <a:off x="2141378" y="5916496"/>
            <a:ext cx="7267206" cy="544226"/>
          </a:xfrm>
        </p:spPr>
        <p:txBody>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nl-NL" smtClean="0"/>
              <a:t>Klik om de modelstijlen te bewerken</a:t>
            </a:r>
          </a:p>
        </p:txBody>
      </p:sp>
      <p:sp>
        <p:nvSpPr>
          <p:cNvPr id="6" name="Date Placeholder 4"/>
          <p:cNvSpPr>
            <a:spLocks noGrp="1"/>
          </p:cNvSpPr>
          <p:nvPr>
            <p:ph type="dt" sz="half" idx="10"/>
          </p:nvPr>
        </p:nvSpPr>
        <p:spPr/>
        <p:txBody>
          <a:bodyPr/>
          <a:lstStyle>
            <a:lvl1pPr>
              <a:defRPr/>
            </a:lvl1pPr>
          </a:lstStyle>
          <a:p>
            <a:pPr>
              <a:defRPr/>
            </a:pPr>
            <a:fld id="{A205FBE0-A2D2-4AA7-8387-B743DF86CC9B}" type="datetimeFigureOut">
              <a:rPr lang="en-US"/>
              <a:pPr>
                <a:defRPr/>
              </a:pPr>
              <a:t>9/3/2018</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563563" y="5492750"/>
            <a:ext cx="644525" cy="403225"/>
          </a:xfrm>
        </p:spPr>
        <p:txBody>
          <a:bodyPr/>
          <a:lstStyle>
            <a:lvl1pPr>
              <a:defRPr/>
            </a:lvl1pPr>
          </a:lstStyle>
          <a:p>
            <a:pPr>
              <a:defRPr/>
            </a:pPr>
            <a:fld id="{4962A604-D691-4FFB-93A6-278AF4C71C75}" type="slidenum">
              <a:rPr lang="nl-NL" altLang="nl-NL"/>
              <a:pPr>
                <a:defRPr/>
              </a:pPr>
              <a:t>‹nr.›</a:t>
            </a:fld>
            <a:endParaRPr lang="nl-NL" altLang="nl-NL"/>
          </a:p>
        </p:txBody>
      </p:sp>
    </p:spTree>
    <p:extLst>
      <p:ext uri="{BB962C8B-B14F-4D97-AF65-F5344CB8AC3E}">
        <p14:creationId xmlns:p14="http://schemas.microsoft.com/office/powerpoint/2010/main" val="272715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52413"/>
            <a:ext cx="2184400" cy="7316787"/>
            <a:chOff x="2487613" y="285750"/>
            <a:chExt cx="2428875" cy="5654676"/>
          </a:xfrm>
        </p:grpSpPr>
        <p:sp>
          <p:nvSpPr>
            <p:cNvPr id="1046" name="Freeform 11"/>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7" name="Freeform 12"/>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8" name="Freeform 13"/>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9" name="Freeform 14"/>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0" name="Freeform 15"/>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1" name="Freeform 16"/>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2" name="Freeform 17"/>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3" name="Freeform 18"/>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4" name="Freeform 19"/>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5" name="Freeform 20"/>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6" name="Freeform 21"/>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57" name="Freeform 22"/>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grpSp>
        <p:nvGrpSpPr>
          <p:cNvPr id="1027" name="Group 48"/>
          <p:cNvGrpSpPr>
            <a:grpSpLocks/>
          </p:cNvGrpSpPr>
          <p:nvPr/>
        </p:nvGrpSpPr>
        <p:grpSpPr bwMode="auto">
          <a:xfrm>
            <a:off x="22225" y="0"/>
            <a:ext cx="2152650" cy="7554913"/>
            <a:chOff x="6627813" y="195717"/>
            <a:chExt cx="1952625" cy="5678034"/>
          </a:xfrm>
        </p:grpSpPr>
        <p:sp>
          <p:nvSpPr>
            <p:cNvPr id="1034" name="Freeform 27"/>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5" name="Freeform 28"/>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6" name="Freeform 29"/>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7" name="Freeform 30"/>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8" name="Freeform 31"/>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39" name="Freeform 32"/>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0" name="Freeform 33"/>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1" name="Freeform 34"/>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2" name="Freeform 35"/>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3" name="Freeform 36"/>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4" name="Freeform 37"/>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1045" name="Freeform 38"/>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grpSp>
      <p:sp>
        <p:nvSpPr>
          <p:cNvPr id="62" name="Rectangle 61"/>
          <p:cNvSpPr/>
          <p:nvPr/>
        </p:nvSpPr>
        <p:spPr>
          <a:xfrm>
            <a:off x="0" y="0"/>
            <a:ext cx="201613" cy="75596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144713" y="687388"/>
            <a:ext cx="72644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stijl te bewerken</a:t>
            </a:r>
            <a:endParaRPr lang="en-US" altLang="nl-NL" smtClean="0"/>
          </a:p>
        </p:txBody>
      </p:sp>
      <p:sp>
        <p:nvSpPr>
          <p:cNvPr id="1030" name="Text Placeholder 2"/>
          <p:cNvSpPr>
            <a:spLocks noGrp="1"/>
          </p:cNvSpPr>
          <p:nvPr>
            <p:ph type="body" idx="1"/>
          </p:nvPr>
        </p:nvSpPr>
        <p:spPr bwMode="auto">
          <a:xfrm>
            <a:off x="2141538" y="2352675"/>
            <a:ext cx="726757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smtClean="0"/>
              <a:t>Klik om de modelstijlen te bewerken</a:t>
            </a:r>
          </a:p>
          <a:p>
            <a:pPr lvl="1"/>
            <a:r>
              <a:rPr lang="nl-NL" altLang="nl-NL" smtClean="0"/>
              <a:t>Tweede niveau</a:t>
            </a:r>
          </a:p>
          <a:p>
            <a:pPr lvl="2"/>
            <a:r>
              <a:rPr lang="nl-NL" altLang="nl-NL" smtClean="0"/>
              <a:t>Derde niveau</a:t>
            </a:r>
          </a:p>
          <a:p>
            <a:pPr lvl="3"/>
            <a:r>
              <a:rPr lang="nl-NL" altLang="nl-NL" smtClean="0"/>
              <a:t>Vierde niveau</a:t>
            </a:r>
          </a:p>
          <a:p>
            <a:pPr lvl="4"/>
            <a:r>
              <a:rPr lang="nl-NL" altLang="nl-NL" smtClean="0"/>
              <a:t>Vijfde niveau</a:t>
            </a:r>
            <a:endParaRPr lang="en-US" altLang="nl-NL" smtClean="0"/>
          </a:p>
        </p:txBody>
      </p:sp>
      <p:sp>
        <p:nvSpPr>
          <p:cNvPr id="4" name="Date Placeholder 3"/>
          <p:cNvSpPr>
            <a:spLocks noGrp="1"/>
          </p:cNvSpPr>
          <p:nvPr>
            <p:ph type="dt" sz="half" idx="2"/>
          </p:nvPr>
        </p:nvSpPr>
        <p:spPr>
          <a:xfrm>
            <a:off x="8567738" y="6762750"/>
            <a:ext cx="846137" cy="407988"/>
          </a:xfrm>
          <a:prstGeom prst="rect">
            <a:avLst/>
          </a:prstGeom>
        </p:spPr>
        <p:txBody>
          <a:bodyPr vert="horz" lIns="91440" tIns="45720" rIns="91440" bIns="45720" rtlCol="0" anchor="ctr"/>
          <a:lstStyle>
            <a:lvl1pPr algn="r">
              <a:defRPr sz="992">
                <a:solidFill>
                  <a:schemeClr val="tx1">
                    <a:tint val="75000"/>
                  </a:schemeClr>
                </a:solidFill>
              </a:defRPr>
            </a:lvl1pPr>
          </a:lstStyle>
          <a:p>
            <a:pPr>
              <a:defRPr/>
            </a:pPr>
            <a:fld id="{AA50CE3B-583C-460B-B905-3B1FC7778F2C}" type="datetimeFigureOut">
              <a:rPr lang="en-US"/>
              <a:pPr>
                <a:defRPr/>
              </a:pPr>
              <a:t>9/3/2018</a:t>
            </a:fld>
            <a:endParaRPr lang="en-US"/>
          </a:p>
        </p:txBody>
      </p:sp>
      <p:sp>
        <p:nvSpPr>
          <p:cNvPr id="5" name="Footer Placeholder 4"/>
          <p:cNvSpPr>
            <a:spLocks noGrp="1"/>
          </p:cNvSpPr>
          <p:nvPr>
            <p:ph type="ftr" sz="quarter" idx="3"/>
          </p:nvPr>
        </p:nvSpPr>
        <p:spPr>
          <a:xfrm>
            <a:off x="2141538" y="6764338"/>
            <a:ext cx="6302375" cy="401637"/>
          </a:xfrm>
          <a:prstGeom prst="rect">
            <a:avLst/>
          </a:prstGeom>
        </p:spPr>
        <p:txBody>
          <a:bodyPr vert="horz" lIns="91440" tIns="45720" rIns="91440" bIns="45720" rtlCol="0" anchor="ctr"/>
          <a:lstStyle>
            <a:lvl1pPr algn="l">
              <a:defRPr sz="992">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563563" y="868363"/>
            <a:ext cx="644525" cy="403225"/>
          </a:xfrm>
          <a:prstGeom prst="rect">
            <a:avLst/>
          </a:prstGeom>
        </p:spPr>
        <p:txBody>
          <a:bodyPr vert="horz" lIns="91440" tIns="45720" rIns="91440" bIns="45720" rtlCol="0" anchor="ctr"/>
          <a:lstStyle>
            <a:lvl1pPr algn="r">
              <a:defRPr sz="2205">
                <a:solidFill>
                  <a:srgbClr val="FEFFFF"/>
                </a:solidFill>
              </a:defRPr>
            </a:lvl1pPr>
          </a:lstStyle>
          <a:p>
            <a:pPr>
              <a:defRPr/>
            </a:pPr>
            <a:fld id="{AD278B12-37A8-401D-9393-B529562CA7BB}"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Lst>
  <p:txStyles>
    <p:titleStyle>
      <a:lvl1pPr algn="l" defTabSz="503238" rtl="0" eaLnBrk="0" fontAlgn="base" hangingPunct="0">
        <a:spcBef>
          <a:spcPct val="0"/>
        </a:spcBef>
        <a:spcAft>
          <a:spcPct val="0"/>
        </a:spcAft>
        <a:defRPr sz="3900" kern="1200">
          <a:solidFill>
            <a:srgbClr val="262626"/>
          </a:solidFill>
          <a:latin typeface="+mj-lt"/>
          <a:ea typeface="+mj-ea"/>
          <a:cs typeface="+mj-cs"/>
        </a:defRPr>
      </a:lvl1pPr>
      <a:lvl2pPr algn="l" defTabSz="503238" rtl="0" eaLnBrk="0" fontAlgn="base" hangingPunct="0">
        <a:spcBef>
          <a:spcPct val="0"/>
        </a:spcBef>
        <a:spcAft>
          <a:spcPct val="0"/>
        </a:spcAft>
        <a:defRPr sz="3900">
          <a:solidFill>
            <a:srgbClr val="262626"/>
          </a:solidFill>
          <a:latin typeface="Century Gothic" panose="020B0502020202020204" pitchFamily="34" charset="0"/>
        </a:defRPr>
      </a:lvl2pPr>
      <a:lvl3pPr algn="l" defTabSz="503238" rtl="0" eaLnBrk="0" fontAlgn="base" hangingPunct="0">
        <a:spcBef>
          <a:spcPct val="0"/>
        </a:spcBef>
        <a:spcAft>
          <a:spcPct val="0"/>
        </a:spcAft>
        <a:defRPr sz="3900">
          <a:solidFill>
            <a:srgbClr val="262626"/>
          </a:solidFill>
          <a:latin typeface="Century Gothic" panose="020B0502020202020204" pitchFamily="34" charset="0"/>
        </a:defRPr>
      </a:lvl3pPr>
      <a:lvl4pPr algn="l" defTabSz="503238" rtl="0" eaLnBrk="0" fontAlgn="base" hangingPunct="0">
        <a:spcBef>
          <a:spcPct val="0"/>
        </a:spcBef>
        <a:spcAft>
          <a:spcPct val="0"/>
        </a:spcAft>
        <a:defRPr sz="3900">
          <a:solidFill>
            <a:srgbClr val="262626"/>
          </a:solidFill>
          <a:latin typeface="Century Gothic" panose="020B0502020202020204" pitchFamily="34" charset="0"/>
        </a:defRPr>
      </a:lvl4pPr>
      <a:lvl5pPr algn="l" defTabSz="503238" rtl="0" eaLnBrk="0" fontAlgn="base" hangingPunct="0">
        <a:spcBef>
          <a:spcPct val="0"/>
        </a:spcBef>
        <a:spcAft>
          <a:spcPct val="0"/>
        </a:spcAft>
        <a:defRPr sz="39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825" indent="-377825" algn="l" defTabSz="503238" rtl="0" eaLnBrk="0" fontAlgn="base" hangingPunct="0">
        <a:spcBef>
          <a:spcPts val="1100"/>
        </a:spcBef>
        <a:spcAft>
          <a:spcPct val="0"/>
        </a:spcAft>
        <a:buClr>
          <a:schemeClr val="accent1"/>
        </a:buClr>
        <a:buFont typeface="Wingdings 3" panose="05040102010807070707" pitchFamily="18" charset="2"/>
        <a:buChar char=""/>
        <a:defRPr sz="1900" kern="1200">
          <a:solidFill>
            <a:srgbClr val="404040"/>
          </a:solidFill>
          <a:latin typeface="+mn-lt"/>
          <a:ea typeface="+mn-ea"/>
          <a:cs typeface="+mn-cs"/>
        </a:defRPr>
      </a:lvl1pPr>
      <a:lvl2pPr marL="817563" indent="-314325" algn="l" defTabSz="503238" rtl="0" eaLnBrk="0" fontAlgn="base" hangingPunct="0">
        <a:spcBef>
          <a:spcPts val="1100"/>
        </a:spcBef>
        <a:spcAft>
          <a:spcPct val="0"/>
        </a:spcAft>
        <a:buClr>
          <a:schemeClr val="accent1"/>
        </a:buClr>
        <a:buFont typeface="Wingdings 3" panose="05040102010807070707" pitchFamily="18" charset="2"/>
        <a:buChar char=""/>
        <a:defRPr sz="1700" kern="1200">
          <a:solidFill>
            <a:srgbClr val="404040"/>
          </a:solidFill>
          <a:latin typeface="+mn-lt"/>
          <a:ea typeface="+mn-ea"/>
          <a:cs typeface="+mn-cs"/>
        </a:defRPr>
      </a:lvl2pPr>
      <a:lvl3pPr marL="1258888" indent="-250825" algn="l" defTabSz="503238" rtl="0" eaLnBrk="0" fontAlgn="base" hangingPunct="0">
        <a:spcBef>
          <a:spcPts val="1100"/>
        </a:spcBef>
        <a:spcAft>
          <a:spcPct val="0"/>
        </a:spcAft>
        <a:buClr>
          <a:schemeClr val="accent1"/>
        </a:buClr>
        <a:buFont typeface="Wingdings 3" panose="05040102010807070707" pitchFamily="18" charset="2"/>
        <a:buChar char=""/>
        <a:defRPr sz="1500" kern="1200">
          <a:solidFill>
            <a:srgbClr val="404040"/>
          </a:solidFill>
          <a:latin typeface="+mn-lt"/>
          <a:ea typeface="+mn-ea"/>
          <a:cs typeface="+mn-cs"/>
        </a:defRPr>
      </a:lvl3pPr>
      <a:lvl4pPr marL="1763713"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4pPr>
      <a:lvl5pPr marL="2266950"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5pPr>
      <a:lvl6pPr marL="2771844"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nl/url?sa=i&amp;source=images&amp;cd=&amp;cad=rja&amp;docid=PBIwBFJJptD5jM&amp;tbnid=xruUVuURp2sRlM:&amp;ved=0CAgQjRwwAA&amp;url=http://www.food-info.net/nl/national/ww-champ.htm&amp;ei=i1g3UvKfDIrJsgb58oGwDA&amp;psig=AFQjCNF1d1_cbF1quFuFZ6pfTvg7rDAMEA&amp;ust=1379445259251109"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em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youtube.com/watch?v=aClSp71zfro"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youtu.be/6gb1Xp3FC34" TargetMode="External"/><Relationship Id="rId7" Type="http://schemas.openxmlformats.org/officeDocument/2006/relationships/image" Target="../media/image43.png"/><Relationship Id="rId2" Type="http://schemas.openxmlformats.org/officeDocument/2006/relationships/hyperlink" Target="https://youtu.be/Qugqxxtu-I0"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2ahUKEwjm57XMhpzdAhVCJlAKHedHDv4QjRx6BAgBEAU&amp;url=https://www.vhg.org/actueel-agenda/nieuwsoverzicht/kaart-bloemmodel-de-levende-tuin-online&amp;psig=AOvVaw07Cek5kvmAm27_FnFHecQJ&amp;ust=153596733233394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ted.com/talks/paul_stamets_on_6_ways_mushrooms_can_save_the_world.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hyperlink" Target="http://www.youtube.com/watch?v=cpBkw4E9Kb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docid=kOA0NcmpNKpY1M&amp;tbnid=2zV2kjrM-mBsCM:&amp;ved=0CAUQjRw&amp;url=http://www.publicdomainpictures.net/view-image.php?image=12359&amp;picture=mos-op-bosbodem&amp;jazyk=NL&amp;ei=r509UfiOCI-00QXAm4FY&amp;bvm=bv.43287494,d.ZGU&amp;psig=AFQjCNGaQxcltR0FxUMrbIDCg-zj4V_jFg&amp;ust=136307893674466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Afbeelding 1"/>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347788"/>
            <a:ext cx="10080625"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1"/>
          <p:cNvSpPr txBox="1">
            <a:spLocks noChangeArrowheads="1"/>
          </p:cNvSpPr>
          <p:nvPr/>
        </p:nvSpPr>
        <p:spPr bwMode="auto">
          <a:xfrm>
            <a:off x="575816" y="140409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dirty="0"/>
              <a:t>IBS: De levende </a:t>
            </a:r>
            <a:r>
              <a:rPr lang="nl-NL" altLang="nl-NL" sz="4400" dirty="0" smtClean="0"/>
              <a:t>tuin  </a:t>
            </a:r>
            <a:endParaRPr lang="nl-NL" altLang="nl-NL" sz="4400" dirty="0"/>
          </a:p>
        </p:txBody>
      </p:sp>
      <p:sp>
        <p:nvSpPr>
          <p:cNvPr id="19460" name="Text Box 2"/>
          <p:cNvSpPr txBox="1">
            <a:spLocks noChangeArrowheads="1"/>
          </p:cNvSpPr>
          <p:nvPr/>
        </p:nvSpPr>
        <p:spPr bwMode="auto">
          <a:xfrm>
            <a:off x="809625" y="2735263"/>
            <a:ext cx="9072563"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2296" name="Text Box 7"/>
          <p:cNvSpPr txBox="1">
            <a:spLocks noChangeArrowheads="1"/>
          </p:cNvSpPr>
          <p:nvPr/>
        </p:nvSpPr>
        <p:spPr bwMode="auto">
          <a:xfrm>
            <a:off x="1052513" y="3059113"/>
            <a:ext cx="7974012"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algn="ct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Maak een paradijs voor</a:t>
            </a:r>
          </a:p>
          <a:p>
            <a:pPr algn="ct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mens en dier!</a:t>
            </a:r>
          </a:p>
        </p:txBody>
      </p:sp>
      <p:pic>
        <p:nvPicPr>
          <p:cNvPr id="2" name="Afbeelding 1"/>
          <p:cNvPicPr>
            <a:picLocks noChangeAspect="1"/>
          </p:cNvPicPr>
          <p:nvPr/>
        </p:nvPicPr>
        <p:blipFill>
          <a:blip r:embed="rId5"/>
          <a:stretch>
            <a:fillRect/>
          </a:stretch>
        </p:blipFill>
        <p:spPr>
          <a:xfrm>
            <a:off x="0" y="4682114"/>
            <a:ext cx="2883658" cy="2877561"/>
          </a:xfrm>
          <a:prstGeom prst="rect">
            <a:avLst/>
          </a:prstGeom>
        </p:spPr>
      </p:pic>
      <p:pic>
        <p:nvPicPr>
          <p:cNvPr id="9" name="Afbeelding 8"/>
          <p:cNvPicPr>
            <a:picLocks noChangeAspect="1"/>
          </p:cNvPicPr>
          <p:nvPr/>
        </p:nvPicPr>
        <p:blipFill>
          <a:blip r:embed="rId6"/>
          <a:stretch>
            <a:fillRect/>
          </a:stretch>
        </p:blipFill>
        <p:spPr>
          <a:xfrm>
            <a:off x="3024088" y="6156101"/>
            <a:ext cx="1525428" cy="1323532"/>
          </a:xfrm>
          <a:prstGeom prst="rect">
            <a:avLst/>
          </a:prstGeom>
          <a:solidFill>
            <a:schemeClr val="bg1"/>
          </a:solidFill>
        </p:spPr>
      </p:pic>
      <p:pic>
        <p:nvPicPr>
          <p:cNvPr id="10" name="Afbeelding 9"/>
          <p:cNvPicPr>
            <a:picLocks noChangeAspect="1"/>
          </p:cNvPicPr>
          <p:nvPr/>
        </p:nvPicPr>
        <p:blipFill>
          <a:blip r:embed="rId7"/>
          <a:stretch>
            <a:fillRect/>
          </a:stretch>
        </p:blipFill>
        <p:spPr>
          <a:xfrm>
            <a:off x="4708940" y="6913390"/>
            <a:ext cx="1585097" cy="53039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Image result for capillair hang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457" y="1187549"/>
            <a:ext cx="4489778"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151880" y="181384"/>
            <a:ext cx="7264400" cy="716185"/>
          </a:xfrm>
        </p:spPr>
        <p:txBody>
          <a:bodyPr>
            <a:normAutofit fontScale="90000"/>
          </a:bodyPr>
          <a:lstStyle/>
          <a:p>
            <a:pPr>
              <a:defRPr/>
            </a:pPr>
            <a:r>
              <a:rPr lang="nl-NL" sz="4409" dirty="0">
                <a:latin typeface="Arial" panose="020B0604020202020204" pitchFamily="34" charset="0"/>
                <a:cs typeface="Arial" panose="020B0604020202020204" pitchFamily="34" charset="0"/>
              </a:rPr>
              <a:t>Waterhuishouding</a:t>
            </a:r>
          </a:p>
        </p:txBody>
      </p:sp>
      <p:sp>
        <p:nvSpPr>
          <p:cNvPr id="139267" name="Tijdelijke aanduiding voor inhoud 2"/>
          <p:cNvSpPr>
            <a:spLocks noGrp="1"/>
          </p:cNvSpPr>
          <p:nvPr>
            <p:ph idx="1"/>
          </p:nvPr>
        </p:nvSpPr>
        <p:spPr>
          <a:xfrm>
            <a:off x="791840" y="1465578"/>
            <a:ext cx="9070975" cy="2333625"/>
          </a:xfrm>
        </p:spPr>
        <p:txBody>
          <a:bodyPr/>
          <a:lstStyle/>
          <a:p>
            <a:r>
              <a:rPr lang="nl-NL" altLang="nl-NL" sz="2400" dirty="0" smtClean="0"/>
              <a:t>Hoeveel </a:t>
            </a:r>
            <a:r>
              <a:rPr lang="nl-NL" altLang="nl-NL" sz="2400" b="1" dirty="0" smtClean="0"/>
              <a:t>water</a:t>
            </a:r>
            <a:r>
              <a:rPr lang="nl-NL" altLang="nl-NL" sz="2400" dirty="0" smtClean="0"/>
              <a:t> de </a:t>
            </a:r>
            <a:r>
              <a:rPr lang="nl-NL" altLang="nl-NL" sz="2400" b="1" dirty="0" smtClean="0"/>
              <a:t>grond</a:t>
            </a:r>
            <a:r>
              <a:rPr lang="nl-NL" altLang="nl-NL" sz="2400" dirty="0" smtClean="0"/>
              <a:t> </a:t>
            </a:r>
            <a:r>
              <a:rPr lang="nl-NL" altLang="nl-NL" sz="2400" b="1" dirty="0" smtClean="0"/>
              <a:t>vasthoudt</a:t>
            </a:r>
            <a:r>
              <a:rPr lang="nl-NL" altLang="nl-NL" sz="2400" dirty="0" smtClean="0"/>
              <a:t>.</a:t>
            </a:r>
          </a:p>
          <a:p>
            <a:r>
              <a:rPr lang="nl-NL" altLang="nl-NL" sz="2400" dirty="0" smtClean="0"/>
              <a:t>Hoe makkelijk het </a:t>
            </a:r>
            <a:r>
              <a:rPr lang="nl-NL" altLang="nl-NL" sz="2400" b="1" dirty="0" smtClean="0"/>
              <a:t>water</a:t>
            </a:r>
            <a:r>
              <a:rPr lang="nl-NL" altLang="nl-NL" sz="2400" dirty="0" smtClean="0"/>
              <a:t> </a:t>
            </a:r>
            <a:r>
              <a:rPr lang="nl-NL" altLang="nl-NL" sz="2400" b="1" dirty="0" smtClean="0"/>
              <a:t>toegankelijk</a:t>
            </a:r>
            <a:r>
              <a:rPr lang="nl-NL" altLang="nl-NL" sz="2400" dirty="0" smtClean="0"/>
              <a:t> is.</a:t>
            </a:r>
          </a:p>
          <a:p>
            <a:r>
              <a:rPr lang="nl-NL" altLang="nl-NL" sz="2400" b="1" dirty="0" smtClean="0"/>
              <a:t>Hangwater</a:t>
            </a:r>
          </a:p>
          <a:p>
            <a:r>
              <a:rPr lang="nl-NL" altLang="nl-NL" sz="2400" b="1" dirty="0" smtClean="0"/>
              <a:t>Capillaire</a:t>
            </a:r>
            <a:r>
              <a:rPr lang="nl-NL" altLang="nl-NL" sz="2400" dirty="0" smtClean="0"/>
              <a:t> </a:t>
            </a:r>
            <a:r>
              <a:rPr lang="nl-NL" altLang="nl-NL" sz="2400" b="1" dirty="0" smtClean="0"/>
              <a:t>zone </a:t>
            </a:r>
          </a:p>
          <a:p>
            <a:r>
              <a:rPr lang="nl-NL" altLang="nl-NL" sz="2400" b="1" dirty="0" smtClean="0"/>
              <a:t>Grondwaterpeil</a:t>
            </a:r>
          </a:p>
          <a:p>
            <a:endParaRPr lang="nl-NL" altLang="nl-NL" sz="2400" dirty="0" smtClean="0"/>
          </a:p>
        </p:txBody>
      </p:sp>
      <p:pic>
        <p:nvPicPr>
          <p:cNvPr id="139268" name="Picture 4" descr="Image result for hum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63" y="4139877"/>
            <a:ext cx="3521208" cy="286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815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0034"/>
                                        </p:tgtEl>
                                        <p:attrNameLst>
                                          <p:attrName>style.visibility</p:attrName>
                                        </p:attrNameLst>
                                      </p:cBhvr>
                                      <p:to>
                                        <p:strVal val="visible"/>
                                      </p:to>
                                    </p:set>
                                    <p:anim calcmode="lin" valueType="num">
                                      <p:cBhvr additive="base">
                                        <p:cTn id="7" dur="500" fill="hold"/>
                                        <p:tgtEl>
                                          <p:spTgt spid="300034"/>
                                        </p:tgtEl>
                                        <p:attrNameLst>
                                          <p:attrName>ppt_x</p:attrName>
                                        </p:attrNameLst>
                                      </p:cBhvr>
                                      <p:tavLst>
                                        <p:tav tm="0">
                                          <p:val>
                                            <p:strVal val="#ppt_x"/>
                                          </p:val>
                                        </p:tav>
                                        <p:tav tm="100000">
                                          <p:val>
                                            <p:strVal val="#ppt_x"/>
                                          </p:val>
                                        </p:tav>
                                      </p:tavLst>
                                    </p:anim>
                                    <p:anim calcmode="lin" valueType="num">
                                      <p:cBhvr additive="base">
                                        <p:cTn id="8" dur="500" fill="hold"/>
                                        <p:tgtEl>
                                          <p:spTgt spid="300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896" y="145539"/>
            <a:ext cx="5028430" cy="727032"/>
          </a:xfrm>
        </p:spPr>
        <p:txBody>
          <a:bodyPr>
            <a:normAutofit/>
          </a:bodyPr>
          <a:lstStyle/>
          <a:p>
            <a:pPr>
              <a:defRPr/>
            </a:pPr>
            <a:r>
              <a:rPr lang="nl-NL" sz="4000" dirty="0">
                <a:solidFill>
                  <a:schemeClr val="tx1"/>
                </a:solidFill>
                <a:latin typeface="Arial" panose="020B0604020202020204" pitchFamily="34" charset="0"/>
                <a:cs typeface="Arial" panose="020B0604020202020204" pitchFamily="34" charset="0"/>
              </a:rPr>
              <a:t>Bodemleven</a:t>
            </a:r>
          </a:p>
        </p:txBody>
      </p:sp>
      <p:sp>
        <p:nvSpPr>
          <p:cNvPr id="3" name="Tijdelijke aanduiding voor inhoud 2"/>
          <p:cNvSpPr>
            <a:spLocks noGrp="1"/>
          </p:cNvSpPr>
          <p:nvPr>
            <p:ph idx="1"/>
          </p:nvPr>
        </p:nvSpPr>
        <p:spPr>
          <a:xfrm>
            <a:off x="423862" y="1547813"/>
            <a:ext cx="4616450" cy="4032224"/>
          </a:xfrm>
        </p:spPr>
        <p:txBody>
          <a:bodyPr>
            <a:noAutofit/>
          </a:bodyPr>
          <a:lstStyle/>
          <a:p>
            <a:pPr>
              <a:defRPr/>
            </a:pPr>
            <a:r>
              <a:rPr lang="nl-NL" sz="2000" dirty="0" smtClean="0">
                <a:latin typeface="Arial" panose="020B0604020202020204" pitchFamily="34" charset="0"/>
                <a:cs typeface="Arial" panose="020B0604020202020204" pitchFamily="34" charset="0"/>
              </a:rPr>
              <a:t>bepaalt de </a:t>
            </a:r>
            <a:r>
              <a:rPr lang="nl-NL" sz="2000" dirty="0">
                <a:latin typeface="Arial" panose="020B0604020202020204" pitchFamily="34" charset="0"/>
                <a:cs typeface="Arial" panose="020B0604020202020204" pitchFamily="34" charset="0"/>
              </a:rPr>
              <a:t>bodemvruchtbaarheid</a:t>
            </a:r>
          </a:p>
          <a:p>
            <a:pPr>
              <a:defRPr/>
            </a:pPr>
            <a:r>
              <a:rPr lang="nl-NL" sz="2000" dirty="0">
                <a:latin typeface="Arial" panose="020B0604020202020204" pitchFamily="34" charset="0"/>
                <a:cs typeface="Arial" panose="020B0604020202020204" pitchFamily="34" charset="0"/>
              </a:rPr>
              <a:t>m</a:t>
            </a:r>
            <a:r>
              <a:rPr lang="nl-NL" sz="2000" dirty="0" smtClean="0">
                <a:latin typeface="Arial" panose="020B0604020202020204" pitchFamily="34" charset="0"/>
                <a:cs typeface="Arial" panose="020B0604020202020204" pitchFamily="34" charset="0"/>
              </a:rPr>
              <a:t>eeste </a:t>
            </a:r>
            <a:r>
              <a:rPr lang="nl-NL" sz="2000" dirty="0">
                <a:latin typeface="Arial" panose="020B0604020202020204" pitchFamily="34" charset="0"/>
                <a:cs typeface="Arial" panose="020B0604020202020204" pitchFamily="34" charset="0"/>
              </a:rPr>
              <a:t>leven </a:t>
            </a:r>
            <a:r>
              <a:rPr lang="nl-NL" sz="2000" dirty="0" smtClean="0">
                <a:latin typeface="Arial" panose="020B0604020202020204" pitchFamily="34" charset="0"/>
                <a:cs typeface="Arial" panose="020B0604020202020204" pitchFamily="34" charset="0"/>
              </a:rPr>
              <a:t>i bovenste 5 cm</a:t>
            </a:r>
            <a:endParaRPr lang="nl-NL" sz="2000" dirty="0">
              <a:latin typeface="Arial" panose="020B0604020202020204" pitchFamily="34" charset="0"/>
              <a:cs typeface="Arial" panose="020B0604020202020204" pitchFamily="34" charset="0"/>
            </a:endParaRPr>
          </a:p>
          <a:p>
            <a:pPr>
              <a:defRPr/>
            </a:pPr>
            <a:r>
              <a:rPr lang="nl-NL" sz="2000" dirty="0" smtClean="0">
                <a:latin typeface="Arial" panose="020B0604020202020204" pitchFamily="34" charset="0"/>
                <a:cs typeface="Arial" panose="020B0604020202020204" pitchFamily="34" charset="0"/>
              </a:rPr>
              <a:t>veel </a:t>
            </a:r>
            <a:r>
              <a:rPr lang="nl-NL" sz="2000" dirty="0">
                <a:latin typeface="Arial" panose="020B0604020202020204" pitchFamily="34" charset="0"/>
                <a:cs typeface="Arial" panose="020B0604020202020204" pitchFamily="34" charset="0"/>
              </a:rPr>
              <a:t>organisch materiaal (humus), hoog </a:t>
            </a:r>
            <a:r>
              <a:rPr lang="nl-NL" sz="2000" dirty="0" smtClean="0">
                <a:latin typeface="Arial" panose="020B0604020202020204" pitchFamily="34" charset="0"/>
                <a:cs typeface="Arial" panose="020B0604020202020204" pitchFamily="34" charset="0"/>
              </a:rPr>
              <a:t>koolstof </a:t>
            </a:r>
            <a:r>
              <a:rPr lang="nl-NL" sz="2000" dirty="0">
                <a:latin typeface="Arial" panose="020B0604020202020204" pitchFamily="34" charset="0"/>
                <a:cs typeface="Arial" panose="020B0604020202020204" pitchFamily="34" charset="0"/>
              </a:rPr>
              <a:t>gehalte, vochtig, goed drainerend, licht zuur tot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iets </a:t>
            </a:r>
            <a:r>
              <a:rPr lang="nl-NL" sz="2000" dirty="0" smtClean="0">
                <a:latin typeface="Arial" panose="020B0604020202020204" pitchFamily="34" charset="0"/>
                <a:cs typeface="Arial" panose="020B0604020202020204" pitchFamily="34" charset="0"/>
              </a:rPr>
              <a:t>basisch</a:t>
            </a:r>
            <a:endParaRPr lang="nl-NL" sz="2000" dirty="0">
              <a:latin typeface="Arial" panose="020B0604020202020204" pitchFamily="34" charset="0"/>
              <a:cs typeface="Arial" panose="020B0604020202020204" pitchFamily="34" charset="0"/>
            </a:endParaRPr>
          </a:p>
          <a:p>
            <a:pPr>
              <a:defRPr/>
            </a:pPr>
            <a:r>
              <a:rPr lang="nl-NL" sz="2000" dirty="0">
                <a:latin typeface="Arial" panose="020B0604020202020204" pitchFamily="34" charset="0"/>
                <a:cs typeface="Arial" panose="020B0604020202020204" pitchFamily="34" charset="0"/>
              </a:rPr>
              <a:t>b</a:t>
            </a:r>
            <a:r>
              <a:rPr lang="nl-NL" sz="2000" dirty="0" smtClean="0">
                <a:latin typeface="Arial" panose="020B0604020202020204" pitchFamily="34" charset="0"/>
                <a:cs typeface="Arial" panose="020B0604020202020204" pitchFamily="34" charset="0"/>
              </a:rPr>
              <a:t>acteriën </a:t>
            </a:r>
            <a:r>
              <a:rPr lang="nl-NL" sz="2000" dirty="0">
                <a:latin typeface="Arial" panose="020B0604020202020204" pitchFamily="34" charset="0"/>
                <a:cs typeface="Arial" panose="020B0604020202020204" pitchFamily="34" charset="0"/>
              </a:rPr>
              <a:t>en schimmels worden gegeten door protozoa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en nematoden (aaltjes). Met name het evenwicht tussen deze vier </a:t>
            </a:r>
            <a:r>
              <a:rPr lang="nl-NL" sz="2000" dirty="0" smtClean="0">
                <a:latin typeface="Arial" panose="020B0604020202020204" pitchFamily="34" charset="0"/>
                <a:cs typeface="Arial" panose="020B0604020202020204" pitchFamily="34" charset="0"/>
              </a:rPr>
              <a:t>bepaalt </a:t>
            </a:r>
            <a:r>
              <a:rPr lang="nl-NL" sz="2000" dirty="0">
                <a:latin typeface="Arial" panose="020B0604020202020204" pitchFamily="34" charset="0"/>
                <a:cs typeface="Arial" panose="020B0604020202020204" pitchFamily="34" charset="0"/>
              </a:rPr>
              <a:t>de </a:t>
            </a:r>
            <a:r>
              <a:rPr lang="nl-NL" sz="2000" dirty="0" smtClean="0">
                <a:latin typeface="Arial" panose="020B0604020202020204" pitchFamily="34" charset="0"/>
                <a:cs typeface="Arial" panose="020B0604020202020204" pitchFamily="34" charset="0"/>
              </a:rPr>
              <a:t>bodemvruchtbaarheid</a:t>
            </a:r>
            <a:endParaRPr lang="nl-NL" sz="2000" dirty="0">
              <a:latin typeface="Arial" panose="020B0604020202020204" pitchFamily="34" charset="0"/>
              <a:cs typeface="Arial" panose="020B0604020202020204" pitchFamily="34" charset="0"/>
            </a:endParaRPr>
          </a:p>
        </p:txBody>
      </p:sp>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280" y="482875"/>
            <a:ext cx="5119687"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400253" y="0"/>
            <a:ext cx="9566776" cy="7559675"/>
          </a:xfrm>
          <a:prstGeom prst="rect">
            <a:avLst/>
          </a:prstGeom>
        </p:spPr>
      </p:pic>
    </p:spTree>
    <p:extLst>
      <p:ext uri="{BB962C8B-B14F-4D97-AF65-F5344CB8AC3E}">
        <p14:creationId xmlns:p14="http://schemas.microsoft.com/office/powerpoint/2010/main" val="2723936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95896" y="208251"/>
            <a:ext cx="7264400" cy="682877"/>
          </a:xfrm>
        </p:spPr>
        <p:txBody>
          <a:bodyPr/>
          <a:lstStyle/>
          <a:p>
            <a:pPr eaLnBrk="1" hangingPunct="1"/>
            <a:r>
              <a:rPr lang="nl-NL" altLang="nl-NL" sz="4000" dirty="0" smtClean="0">
                <a:latin typeface="Arial" panose="020B0604020202020204" pitchFamily="34" charset="0"/>
                <a:cs typeface="Arial" panose="020B0604020202020204" pitchFamily="34" charset="0"/>
              </a:rPr>
              <a:t>Schimmels</a:t>
            </a:r>
            <a:endParaRPr lang="en-US" altLang="nl-NL" sz="4000" dirty="0" smtClean="0">
              <a:latin typeface="Arial" panose="020B0604020202020204" pitchFamily="34" charset="0"/>
              <a:cs typeface="Arial" panose="020B0604020202020204" pitchFamily="34" charset="0"/>
            </a:endParaRPr>
          </a:p>
        </p:txBody>
      </p:sp>
      <p:sp>
        <p:nvSpPr>
          <p:cNvPr id="3075" name="Rectangle 3"/>
          <p:cNvSpPr>
            <a:spLocks noGrp="1" noChangeArrowheads="1"/>
          </p:cNvSpPr>
          <p:nvPr>
            <p:ph type="body" idx="1"/>
          </p:nvPr>
        </p:nvSpPr>
        <p:spPr>
          <a:xfrm>
            <a:off x="-504304" y="1539352"/>
            <a:ext cx="6869559" cy="1984374"/>
          </a:xfrm>
        </p:spPr>
        <p:txBody>
          <a:bodyPr/>
          <a:lstStyle/>
          <a:p>
            <a:pPr lvl="3" eaLnBrk="1" hangingPunct="1">
              <a:defRPr/>
            </a:pPr>
            <a:r>
              <a:rPr lang="nl-NL" altLang="nl-NL" sz="2646" dirty="0">
                <a:latin typeface="Arial" panose="020B0604020202020204" pitchFamily="34" charset="0"/>
                <a:cs typeface="Arial" panose="020B0604020202020204" pitchFamily="34" charset="0"/>
              </a:rPr>
              <a:t> </a:t>
            </a:r>
            <a:r>
              <a:rPr lang="nl-NL" altLang="nl-NL" sz="2000" dirty="0">
                <a:latin typeface="Arial" panose="020B0604020202020204" pitchFamily="34" charset="0"/>
                <a:cs typeface="Arial" panose="020B0604020202020204" pitchFamily="34" charset="0"/>
              </a:rPr>
              <a:t>Eencellig of </a:t>
            </a:r>
            <a:r>
              <a:rPr lang="nl-NL" altLang="nl-NL" sz="2000" dirty="0" err="1">
                <a:latin typeface="Arial" panose="020B0604020202020204" pitchFamily="34" charset="0"/>
                <a:cs typeface="Arial" panose="020B0604020202020204" pitchFamily="34" charset="0"/>
              </a:rPr>
              <a:t>veelcellig</a:t>
            </a:r>
            <a:endParaRPr lang="nl-NL" altLang="nl-NL" sz="2000" dirty="0">
              <a:latin typeface="Arial" panose="020B0604020202020204" pitchFamily="34" charset="0"/>
              <a:cs typeface="Arial" panose="020B0604020202020204" pitchFamily="34" charset="0"/>
            </a:endParaRPr>
          </a:p>
          <a:p>
            <a:pPr lvl="3" eaLnBrk="1" hangingPunct="1">
              <a:defRPr/>
            </a:pPr>
            <a:r>
              <a:rPr lang="nl-NL" altLang="nl-NL" sz="2000" dirty="0">
                <a:latin typeface="Arial" panose="020B0604020202020204" pitchFamily="34" charset="0"/>
                <a:cs typeface="Arial" panose="020B0604020202020204" pitchFamily="34" charset="0"/>
              </a:rPr>
              <a:t> Gisten zijn eencellige schimmels.</a:t>
            </a:r>
          </a:p>
          <a:p>
            <a:pPr lvl="3" eaLnBrk="1" hangingPunct="1">
              <a:defRPr/>
            </a:pPr>
            <a:r>
              <a:rPr lang="nl-NL" altLang="nl-NL" sz="2000" dirty="0">
                <a:latin typeface="Arial" panose="020B0604020202020204" pitchFamily="34" charset="0"/>
                <a:cs typeface="Arial" panose="020B0604020202020204" pitchFamily="34" charset="0"/>
              </a:rPr>
              <a:t> </a:t>
            </a:r>
            <a:r>
              <a:rPr lang="nl-NL" altLang="nl-NL" sz="2000" dirty="0" err="1">
                <a:latin typeface="Arial" panose="020B0604020202020204" pitchFamily="34" charset="0"/>
                <a:cs typeface="Arial" panose="020B0604020202020204" pitchFamily="34" charset="0"/>
              </a:rPr>
              <a:t>Veelcellige</a:t>
            </a:r>
            <a:r>
              <a:rPr lang="nl-NL" altLang="nl-NL" sz="2000" dirty="0">
                <a:latin typeface="Arial" panose="020B0604020202020204" pitchFamily="34" charset="0"/>
                <a:cs typeface="Arial" panose="020B0604020202020204" pitchFamily="34" charset="0"/>
              </a:rPr>
              <a:t> schimmels bestaan uit 	           schimmeldraden (</a:t>
            </a:r>
            <a:r>
              <a:rPr lang="nl-NL" altLang="nl-NL" sz="2000" dirty="0" err="1">
                <a:latin typeface="Arial" panose="020B0604020202020204" pitchFamily="34" charset="0"/>
                <a:cs typeface="Arial" panose="020B0604020202020204" pitchFamily="34" charset="0"/>
              </a:rPr>
              <a:t>Hyfen</a:t>
            </a:r>
            <a:r>
              <a:rPr lang="nl-NL" altLang="nl-NL" sz="2000" dirty="0">
                <a:latin typeface="Arial" panose="020B0604020202020204" pitchFamily="34" charset="0"/>
                <a:cs typeface="Arial" panose="020B0604020202020204" pitchFamily="34" charset="0"/>
              </a:rPr>
              <a:t> </a:t>
            </a:r>
            <a:r>
              <a:rPr lang="nl-NL" altLang="nl-NL" sz="2000" dirty="0">
                <a:latin typeface="Arial" panose="020B0604020202020204" pitchFamily="34" charset="0"/>
                <a:cs typeface="Arial" panose="020B0604020202020204" pitchFamily="34" charset="0"/>
                <a:sym typeface="Wingdings" panose="05000000000000000000" pitchFamily="2" charset="2"/>
              </a:rPr>
              <a:t> mycelium / zwamvlok)</a:t>
            </a:r>
            <a:r>
              <a:rPr lang="nl-NL" altLang="nl-NL" sz="2000" dirty="0">
                <a:latin typeface="Arial" panose="020B0604020202020204" pitchFamily="34" charset="0"/>
                <a:cs typeface="Arial" panose="020B0604020202020204" pitchFamily="34" charset="0"/>
              </a:rPr>
              <a:t>. </a:t>
            </a:r>
          </a:p>
          <a:p>
            <a:pPr lvl="3" eaLnBrk="1" hangingPunct="1">
              <a:buFontTx/>
              <a:buNone/>
              <a:defRPr/>
            </a:pPr>
            <a:endParaRPr lang="en-US" altLang="nl-NL" sz="2000" dirty="0" smtClean="0">
              <a:latin typeface="Arial" panose="020B0604020202020204" pitchFamily="34" charset="0"/>
              <a:cs typeface="Arial" panose="020B0604020202020204" pitchFamily="34" charset="0"/>
            </a:endParaRPr>
          </a:p>
        </p:txBody>
      </p:sp>
      <p:pic>
        <p:nvPicPr>
          <p:cNvPr id="63492" name="Picture 5" descr="Hygrocybe_psittacina_Papegaaizwammetje_7457a_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962" y="4037653"/>
            <a:ext cx="3944937"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02_doolhofzw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92" y="4037653"/>
            <a:ext cx="1944216"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9" descr="Otidea cochleata - Gedrongen haze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287" y="1332237"/>
            <a:ext cx="2560684" cy="192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1" descr="2949481954_51e5f1b2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6543" y="3523726"/>
            <a:ext cx="2606010" cy="347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anim calcmode="lin" valueType="num">
                                      <p:cBhvr additive="base">
                                        <p:cTn id="7" dur="500" fill="hold"/>
                                        <p:tgtEl>
                                          <p:spTgt spid="63494"/>
                                        </p:tgtEl>
                                        <p:attrNameLst>
                                          <p:attrName>ppt_x</p:attrName>
                                        </p:attrNameLst>
                                      </p:cBhvr>
                                      <p:tavLst>
                                        <p:tav tm="0">
                                          <p:val>
                                            <p:strVal val="#ppt_x"/>
                                          </p:val>
                                        </p:tav>
                                        <p:tav tm="100000">
                                          <p:val>
                                            <p:strVal val="#ppt_x"/>
                                          </p:val>
                                        </p:tav>
                                      </p:tavLst>
                                    </p:anim>
                                    <p:anim calcmode="lin" valueType="num">
                                      <p:cBhvr additive="base">
                                        <p:cTn id="8" dur="500" fill="hold"/>
                                        <p:tgtEl>
                                          <p:spTgt spid="6349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495"/>
                                        </p:tgtEl>
                                        <p:attrNameLst>
                                          <p:attrName>style.visibility</p:attrName>
                                        </p:attrNameLst>
                                      </p:cBhvr>
                                      <p:to>
                                        <p:strVal val="visible"/>
                                      </p:to>
                                    </p:set>
                                    <p:anim calcmode="lin" valueType="num">
                                      <p:cBhvr additive="base">
                                        <p:cTn id="11" dur="500" fill="hold"/>
                                        <p:tgtEl>
                                          <p:spTgt spid="63495"/>
                                        </p:tgtEl>
                                        <p:attrNameLst>
                                          <p:attrName>ppt_x</p:attrName>
                                        </p:attrNameLst>
                                      </p:cBhvr>
                                      <p:tavLst>
                                        <p:tav tm="0">
                                          <p:val>
                                            <p:strVal val="#ppt_x"/>
                                          </p:val>
                                        </p:tav>
                                        <p:tav tm="100000">
                                          <p:val>
                                            <p:strVal val="#ppt_x"/>
                                          </p:val>
                                        </p:tav>
                                      </p:tavLst>
                                    </p:anim>
                                    <p:anim calcmode="lin" valueType="num">
                                      <p:cBhvr additive="base">
                                        <p:cTn id="12" dur="500" fill="hold"/>
                                        <p:tgtEl>
                                          <p:spTgt spid="6349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3492"/>
                                        </p:tgtEl>
                                        <p:attrNameLst>
                                          <p:attrName>style.visibility</p:attrName>
                                        </p:attrNameLst>
                                      </p:cBhvr>
                                      <p:to>
                                        <p:strVal val="visible"/>
                                      </p:to>
                                    </p:set>
                                    <p:anim calcmode="lin" valueType="num">
                                      <p:cBhvr additive="base">
                                        <p:cTn id="15" dur="500" fill="hold"/>
                                        <p:tgtEl>
                                          <p:spTgt spid="63492"/>
                                        </p:tgtEl>
                                        <p:attrNameLst>
                                          <p:attrName>ppt_x</p:attrName>
                                        </p:attrNameLst>
                                      </p:cBhvr>
                                      <p:tavLst>
                                        <p:tav tm="0">
                                          <p:val>
                                            <p:strVal val="#ppt_x"/>
                                          </p:val>
                                        </p:tav>
                                        <p:tav tm="100000">
                                          <p:val>
                                            <p:strVal val="#ppt_x"/>
                                          </p:val>
                                        </p:tav>
                                      </p:tavLst>
                                    </p:anim>
                                    <p:anim calcmode="lin" valueType="num">
                                      <p:cBhvr additive="base">
                                        <p:cTn id="16" dur="500" fill="hold"/>
                                        <p:tgtEl>
                                          <p:spTgt spid="6349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3493"/>
                                        </p:tgtEl>
                                        <p:attrNameLst>
                                          <p:attrName>style.visibility</p:attrName>
                                        </p:attrNameLst>
                                      </p:cBhvr>
                                      <p:to>
                                        <p:strVal val="visible"/>
                                      </p:to>
                                    </p:set>
                                    <p:anim calcmode="lin" valueType="num">
                                      <p:cBhvr additive="base">
                                        <p:cTn id="19" dur="500" fill="hold"/>
                                        <p:tgtEl>
                                          <p:spTgt spid="63493"/>
                                        </p:tgtEl>
                                        <p:attrNameLst>
                                          <p:attrName>ppt_x</p:attrName>
                                        </p:attrNameLst>
                                      </p:cBhvr>
                                      <p:tavLst>
                                        <p:tav tm="0">
                                          <p:val>
                                            <p:strVal val="#ppt_x"/>
                                          </p:val>
                                        </p:tav>
                                        <p:tav tm="100000">
                                          <p:val>
                                            <p:strVal val="#ppt_x"/>
                                          </p:val>
                                        </p:tav>
                                      </p:tavLst>
                                    </p:anim>
                                    <p:anim calcmode="lin" valueType="num">
                                      <p:cBhvr additive="base">
                                        <p:cTn id="20" dur="500" fill="hold"/>
                                        <p:tgtEl>
                                          <p:spTgt spid="634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1151880" y="156295"/>
            <a:ext cx="9070975" cy="670793"/>
          </a:xfrm>
        </p:spPr>
        <p:txBody>
          <a:bodyPr/>
          <a:lstStyle/>
          <a:p>
            <a:pPr eaLnBrk="1" hangingPunct="1">
              <a:defRPr/>
            </a:pPr>
            <a:r>
              <a:rPr lang="nl-NL" altLang="nl-NL" sz="4000" dirty="0">
                <a:solidFill>
                  <a:schemeClr val="tx1"/>
                </a:solidFill>
                <a:latin typeface="Arial" panose="020B0604020202020204" pitchFamily="34" charset="0"/>
                <a:cs typeface="Arial" panose="020B0604020202020204" pitchFamily="34" charset="0"/>
              </a:rPr>
              <a:t>Schimmeldraden in de bodem</a:t>
            </a:r>
          </a:p>
        </p:txBody>
      </p:sp>
      <p:sp>
        <p:nvSpPr>
          <p:cNvPr id="6147" name="Tijdelijke aanduiding voor inhoud 2"/>
          <p:cNvSpPr>
            <a:spLocks noGrp="1"/>
          </p:cNvSpPr>
          <p:nvPr>
            <p:ph idx="1"/>
          </p:nvPr>
        </p:nvSpPr>
        <p:spPr>
          <a:xfrm>
            <a:off x="517525" y="1763713"/>
            <a:ext cx="4297363" cy="4032348"/>
          </a:xfrm>
        </p:spPr>
        <p:txBody>
          <a:bodyPr/>
          <a:lstStyle/>
          <a:p>
            <a:pPr eaLnBrk="1" hangingPunct="1">
              <a:defRPr/>
            </a:pPr>
            <a:r>
              <a:rPr lang="nl-NL" altLang="nl-NL" sz="2000" dirty="0">
                <a:latin typeface="Arial" panose="020B0604020202020204" pitchFamily="34" charset="0"/>
                <a:cs typeface="Arial" panose="020B0604020202020204" pitchFamily="34" charset="0"/>
              </a:rPr>
              <a:t>Verbinden het bodemleven en planten met elkaar en maken de stoffen in diepere en verder af liggende bodems beschikbaar</a:t>
            </a:r>
            <a:r>
              <a:rPr lang="nl-NL" altLang="nl-NL" sz="2000" dirty="0" smtClean="0">
                <a:latin typeface="Arial" panose="020B0604020202020204" pitchFamily="34" charset="0"/>
                <a:cs typeface="Arial" panose="020B0604020202020204" pitchFamily="34" charset="0"/>
              </a:rPr>
              <a:t>. Ze lossen actief stenen op voor mineralen</a:t>
            </a:r>
          </a:p>
          <a:p>
            <a:pPr eaLnBrk="1" hangingPunct="1">
              <a:defRPr/>
            </a:pPr>
            <a:r>
              <a:rPr lang="nl-NL" altLang="nl-NL" sz="2000" dirty="0" smtClean="0">
                <a:latin typeface="Arial" panose="020B0604020202020204" pitchFamily="34" charset="0"/>
                <a:cs typeface="Arial" panose="020B0604020202020204" pitchFamily="34" charset="0"/>
              </a:rPr>
              <a:t>Hechten met de </a:t>
            </a:r>
            <a:r>
              <a:rPr lang="nl-NL" altLang="nl-NL" sz="2000" dirty="0" err="1" smtClean="0">
                <a:latin typeface="Arial" panose="020B0604020202020204" pitchFamily="34" charset="0"/>
                <a:cs typeface="Arial" panose="020B0604020202020204" pitchFamily="34" charset="0"/>
              </a:rPr>
              <a:t>hyfen</a:t>
            </a:r>
            <a:r>
              <a:rPr lang="nl-NL" altLang="nl-NL" sz="2000" dirty="0" smtClean="0">
                <a:latin typeface="Arial" panose="020B0604020202020204" pitchFamily="34" charset="0"/>
                <a:cs typeface="Arial" panose="020B0604020202020204" pitchFamily="34" charset="0"/>
              </a:rPr>
              <a:t> (schimmeldraden) de bodem aan elkaar (bacteriën plakken met hun slijm de bodem aan elkaar)</a:t>
            </a:r>
          </a:p>
          <a:p>
            <a:pPr eaLnBrk="1" hangingPunct="1">
              <a:defRPr/>
            </a:pPr>
            <a:r>
              <a:rPr lang="nl-NL" altLang="nl-NL" sz="2000" dirty="0" smtClean="0">
                <a:latin typeface="Arial" panose="020B0604020202020204" pitchFamily="34" charset="0"/>
                <a:cs typeface="Arial" panose="020B0604020202020204" pitchFamily="34" charset="0"/>
              </a:rPr>
              <a:t>Maken de bodem iets zuurder</a:t>
            </a:r>
            <a:endParaRPr lang="nl-NL" altLang="nl-NL" sz="2000" dirty="0">
              <a:latin typeface="Arial" panose="020B0604020202020204" pitchFamily="34" charset="0"/>
              <a:cs typeface="Arial" panose="020B0604020202020204" pitchFamily="34" charset="0"/>
            </a:endParaRPr>
          </a:p>
          <a:p>
            <a:pPr eaLnBrk="1" hangingPunct="1">
              <a:defRPr/>
            </a:pPr>
            <a:endParaRPr lang="nl-NL" altLang="nl-NL" sz="2205" dirty="0"/>
          </a:p>
        </p:txBody>
      </p:sp>
      <p:pic>
        <p:nvPicPr>
          <p:cNvPr id="68612" name="Picture 5" descr="Schimmel met zwamdra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4438" y="3319405"/>
            <a:ext cx="266065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8" descr="Zwamvlok_20060705"/>
          <p:cNvPicPr>
            <a:picLocks noChangeAspect="1" noChangeArrowheads="1"/>
          </p:cNvPicPr>
          <p:nvPr/>
        </p:nvPicPr>
        <p:blipFill>
          <a:blip r:embed="rId3">
            <a:extLst>
              <a:ext uri="{28A0092B-C50C-407E-A947-70E740481C1C}">
                <a14:useLocalDpi xmlns:a14="http://schemas.microsoft.com/office/drawing/2010/main" val="0"/>
              </a:ext>
            </a:extLst>
          </a:blip>
          <a:srcRect t="7178"/>
          <a:stretch>
            <a:fillRect/>
          </a:stretch>
        </p:blipFill>
        <p:spPr bwMode="auto">
          <a:xfrm>
            <a:off x="5256336" y="1043533"/>
            <a:ext cx="45497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hthoek 1"/>
          <p:cNvSpPr>
            <a:spLocks noChangeArrowheads="1"/>
          </p:cNvSpPr>
          <p:nvPr/>
        </p:nvSpPr>
        <p:spPr bwMode="auto">
          <a:xfrm>
            <a:off x="11160992" y="5796061"/>
            <a:ext cx="215835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Tx/>
              <a:buAutoNum type="arabicPeriod"/>
            </a:pPr>
            <a:r>
              <a:rPr lang="en-US" altLang="nl-NL" sz="1200" dirty="0" err="1">
                <a:solidFill>
                  <a:schemeClr val="tx1"/>
                </a:solidFill>
              </a:rPr>
              <a:t>Hyfe</a:t>
            </a:r>
            <a:r>
              <a:rPr lang="en-US" altLang="nl-NL" sz="1200" dirty="0">
                <a:solidFill>
                  <a:schemeClr val="tx1"/>
                </a:solidFill>
              </a:rPr>
              <a:t> (</a:t>
            </a:r>
            <a:r>
              <a:rPr lang="en-US" altLang="nl-NL" sz="1200" dirty="0" err="1">
                <a:solidFill>
                  <a:schemeClr val="tx1"/>
                </a:solidFill>
              </a:rPr>
              <a:t>schimmeldraad</a:t>
            </a:r>
            <a:r>
              <a:rPr lang="en-US" altLang="nl-NL" sz="1200" dirty="0">
                <a:solidFill>
                  <a:schemeClr val="tx1"/>
                </a:solidFill>
              </a:rPr>
              <a:t>)</a:t>
            </a:r>
          </a:p>
          <a:p>
            <a:pPr eaLnBrk="1" hangingPunct="1">
              <a:buFontTx/>
              <a:buAutoNum type="arabicPeriod"/>
            </a:pPr>
            <a:r>
              <a:rPr lang="en-US" altLang="nl-NL" sz="1200" dirty="0" err="1">
                <a:solidFill>
                  <a:schemeClr val="tx1"/>
                </a:solidFill>
              </a:rPr>
              <a:t>Locatie</a:t>
            </a:r>
            <a:r>
              <a:rPr lang="en-US" altLang="nl-NL" sz="1200" dirty="0">
                <a:solidFill>
                  <a:schemeClr val="tx1"/>
                </a:solidFill>
              </a:rPr>
              <a:t> </a:t>
            </a:r>
          </a:p>
          <a:p>
            <a:pPr eaLnBrk="1" hangingPunct="1">
              <a:buFontTx/>
              <a:buAutoNum type="arabicPeriod"/>
            </a:pPr>
            <a:r>
              <a:rPr lang="en-US" altLang="nl-NL" sz="1200" dirty="0" err="1">
                <a:solidFill>
                  <a:schemeClr val="tx1"/>
                </a:solidFill>
              </a:rPr>
              <a:t>Cytoplasma</a:t>
            </a:r>
            <a:r>
              <a:rPr lang="en-US" altLang="nl-NL" sz="1200" dirty="0">
                <a:solidFill>
                  <a:schemeClr val="tx1"/>
                </a:solidFill>
              </a:rPr>
              <a:t> </a:t>
            </a:r>
          </a:p>
          <a:p>
            <a:pPr eaLnBrk="1" hangingPunct="1">
              <a:buFontTx/>
              <a:buAutoNum type="arabicPeriod"/>
            </a:pPr>
            <a:r>
              <a:rPr lang="en-US" altLang="nl-NL" sz="1200" dirty="0" err="1">
                <a:solidFill>
                  <a:schemeClr val="tx1"/>
                </a:solidFill>
              </a:rPr>
              <a:t>Mitochondrium</a:t>
            </a:r>
            <a:r>
              <a:rPr lang="en-US" altLang="nl-NL" sz="1200" dirty="0">
                <a:solidFill>
                  <a:schemeClr val="tx1"/>
                </a:solidFill>
              </a:rPr>
              <a:t> (</a:t>
            </a:r>
            <a:r>
              <a:rPr lang="en-US" altLang="nl-NL" sz="1200" dirty="0" err="1">
                <a:solidFill>
                  <a:schemeClr val="tx1"/>
                </a:solidFill>
              </a:rPr>
              <a:t>energie</a:t>
            </a:r>
            <a:r>
              <a:rPr lang="en-US" altLang="nl-NL" sz="1200" dirty="0">
                <a:solidFill>
                  <a:schemeClr val="tx1"/>
                </a:solidFill>
              </a:rPr>
              <a:t>)</a:t>
            </a:r>
          </a:p>
          <a:p>
            <a:pPr eaLnBrk="1" hangingPunct="1">
              <a:buFontTx/>
              <a:buAutoNum type="arabicPeriod"/>
            </a:pPr>
            <a:r>
              <a:rPr lang="en-US" altLang="nl-NL" sz="1200" dirty="0" err="1">
                <a:solidFill>
                  <a:schemeClr val="tx1"/>
                </a:solidFill>
              </a:rPr>
              <a:t>Endoplasmatisch</a:t>
            </a:r>
            <a:r>
              <a:rPr lang="en-US" altLang="nl-NL" sz="1200" dirty="0">
                <a:solidFill>
                  <a:schemeClr val="tx1"/>
                </a:solidFill>
              </a:rPr>
              <a:t> reticulum</a:t>
            </a:r>
          </a:p>
          <a:p>
            <a:pPr eaLnBrk="1" hangingPunct="1">
              <a:buFontTx/>
              <a:buAutoNum type="arabicPeriod"/>
            </a:pPr>
            <a:r>
              <a:rPr lang="en-US" altLang="nl-NL" sz="1200" dirty="0">
                <a:solidFill>
                  <a:schemeClr val="tx1"/>
                </a:solidFill>
              </a:rPr>
              <a:t>Septum </a:t>
            </a:r>
          </a:p>
          <a:p>
            <a:pPr eaLnBrk="1" hangingPunct="1">
              <a:buFontTx/>
              <a:buAutoNum type="arabicPeriod"/>
            </a:pPr>
            <a:r>
              <a:rPr lang="en-US" altLang="nl-NL" sz="1200" dirty="0" err="1">
                <a:solidFill>
                  <a:schemeClr val="tx1"/>
                </a:solidFill>
              </a:rPr>
              <a:t>Luchtbel</a:t>
            </a:r>
            <a:r>
              <a:rPr lang="en-US" altLang="nl-NL" sz="1200" dirty="0">
                <a:solidFill>
                  <a:schemeClr val="tx1"/>
                </a:solidFill>
              </a:rPr>
              <a:t> </a:t>
            </a:r>
          </a:p>
          <a:p>
            <a:pPr eaLnBrk="1" hangingPunct="1">
              <a:buFontTx/>
              <a:buAutoNum type="arabicPeriod"/>
            </a:pPr>
            <a:r>
              <a:rPr lang="en-US" altLang="nl-NL" sz="1200" dirty="0">
                <a:solidFill>
                  <a:schemeClr val="tx1"/>
                </a:solidFill>
              </a:rPr>
              <a:t>Kern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p:cNvSpPr>
            <a:spLocks noGrp="1"/>
          </p:cNvSpPr>
          <p:nvPr>
            <p:ph type="title"/>
          </p:nvPr>
        </p:nvSpPr>
        <p:spPr>
          <a:xfrm>
            <a:off x="1151880" y="109325"/>
            <a:ext cx="9070975" cy="700509"/>
          </a:xfrm>
        </p:spPr>
        <p:txBody>
          <a:bodyPr/>
          <a:lstStyle/>
          <a:p>
            <a:pPr eaLnBrk="1" hangingPunct="1"/>
            <a:r>
              <a:rPr lang="nl-NL" altLang="nl-NL" sz="4000" dirty="0" smtClean="0">
                <a:latin typeface="Arial" panose="020B0604020202020204" pitchFamily="34" charset="0"/>
                <a:cs typeface="Arial" panose="020B0604020202020204" pitchFamily="34" charset="0"/>
              </a:rPr>
              <a:t>Levensvorm macrofungi</a:t>
            </a:r>
          </a:p>
        </p:txBody>
      </p:sp>
      <p:sp>
        <p:nvSpPr>
          <p:cNvPr id="14339" name="Tijdelijke aanduiding voor inhoud 2"/>
          <p:cNvSpPr>
            <a:spLocks noGrp="1"/>
          </p:cNvSpPr>
          <p:nvPr>
            <p:ph idx="1"/>
          </p:nvPr>
        </p:nvSpPr>
        <p:spPr>
          <a:xfrm>
            <a:off x="791840" y="1454224"/>
            <a:ext cx="8377633" cy="3036688"/>
          </a:xfrm>
        </p:spPr>
        <p:txBody>
          <a:bodyPr/>
          <a:lstStyle/>
          <a:p>
            <a:pPr eaLnBrk="1" hangingPunct="1">
              <a:defRPr/>
            </a:pPr>
            <a:r>
              <a:rPr lang="nl-NL" altLang="nl-NL" sz="2000" dirty="0">
                <a:latin typeface="Arial" panose="020B0604020202020204" pitchFamily="34" charset="0"/>
                <a:cs typeface="Arial" panose="020B0604020202020204" pitchFamily="34" charset="0"/>
              </a:rPr>
              <a:t>Mycelium (zwamvlok / daadwerkelijk organisme)</a:t>
            </a:r>
          </a:p>
          <a:p>
            <a:pPr eaLnBrk="1" hangingPunct="1">
              <a:defRPr/>
            </a:pPr>
            <a:r>
              <a:rPr lang="nl-NL" altLang="nl-NL" sz="2000" dirty="0">
                <a:latin typeface="Arial" panose="020B0604020202020204" pitchFamily="34" charset="0"/>
                <a:cs typeface="Arial" panose="020B0604020202020204" pitchFamily="34" charset="0"/>
              </a:rPr>
              <a:t>Parasiet (verzwakt/dood anderen voor te leven)</a:t>
            </a:r>
          </a:p>
          <a:p>
            <a:pPr eaLnBrk="1" hangingPunct="1">
              <a:defRPr/>
            </a:pPr>
            <a:r>
              <a:rPr lang="nl-NL" altLang="nl-NL" sz="2000" dirty="0" err="1">
                <a:latin typeface="Arial" panose="020B0604020202020204" pitchFamily="34" charset="0"/>
                <a:cs typeface="Arial" panose="020B0604020202020204" pitchFamily="34" charset="0"/>
              </a:rPr>
              <a:t>Saprofiet</a:t>
            </a:r>
            <a:r>
              <a:rPr lang="nl-NL" altLang="nl-NL" sz="2000" dirty="0">
                <a:latin typeface="Arial" panose="020B0604020202020204" pitchFamily="34" charset="0"/>
                <a:cs typeface="Arial" panose="020B0604020202020204" pitchFamily="34" charset="0"/>
              </a:rPr>
              <a:t> (verteerd organisch materiaal)</a:t>
            </a:r>
          </a:p>
          <a:p>
            <a:pPr eaLnBrk="1" hangingPunct="1">
              <a:defRPr/>
            </a:pPr>
            <a:r>
              <a:rPr lang="nl-NL" altLang="nl-NL" sz="2000" dirty="0" err="1">
                <a:latin typeface="Arial" panose="020B0604020202020204" pitchFamily="34" charset="0"/>
                <a:cs typeface="Arial" panose="020B0604020202020204" pitchFamily="34" charset="0"/>
              </a:rPr>
              <a:t>Mycorrhiza</a:t>
            </a:r>
            <a:r>
              <a:rPr lang="nl-NL" altLang="nl-NL" sz="2000" dirty="0">
                <a:latin typeface="Arial" panose="020B0604020202020204" pitchFamily="34" charset="0"/>
                <a:cs typeface="Arial" panose="020B0604020202020204" pitchFamily="34" charset="0"/>
              </a:rPr>
              <a:t> (leeft in harmonie met andere organismen)</a:t>
            </a:r>
          </a:p>
          <a:p>
            <a:pPr eaLnBrk="1" hangingPunct="1">
              <a:defRPr/>
            </a:pPr>
            <a:r>
              <a:rPr lang="nl-NL" altLang="nl-NL" sz="2000" dirty="0">
                <a:latin typeface="Arial" panose="020B0604020202020204" pitchFamily="34" charset="0"/>
                <a:cs typeface="Arial" panose="020B0604020202020204" pitchFamily="34" charset="0"/>
              </a:rPr>
              <a:t>Paddenstoel is vrucht (appel /alleen in perfect stadium herkenbaar)</a:t>
            </a:r>
          </a:p>
          <a:p>
            <a:pPr eaLnBrk="1" hangingPunct="1">
              <a:defRPr/>
            </a:pPr>
            <a:endParaRPr lang="nl-NL" altLang="nl-NL" sz="2646" dirty="0"/>
          </a:p>
        </p:txBody>
      </p:sp>
      <p:pic>
        <p:nvPicPr>
          <p:cNvPr id="69636" name="Picture 2" descr="http://www.food-info.net/nl/national/ww-champ_clip_image00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137" y="3779837"/>
            <a:ext cx="7115175"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02_doolhofzw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987" y="3951160"/>
            <a:ext cx="1944216"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a:xfrm>
            <a:off x="1511920" y="109550"/>
            <a:ext cx="5210175" cy="658787"/>
          </a:xfrm>
        </p:spPr>
        <p:txBody>
          <a:bodyPr/>
          <a:lstStyle/>
          <a:p>
            <a:pPr eaLnBrk="1" hangingPunct="1">
              <a:defRPr/>
            </a:pPr>
            <a:r>
              <a:rPr lang="nl-NL" altLang="nl-NL" sz="4000" dirty="0">
                <a:solidFill>
                  <a:schemeClr val="tx1"/>
                </a:solidFill>
                <a:latin typeface="Arial" panose="020B0604020202020204" pitchFamily="34" charset="0"/>
                <a:cs typeface="Arial" panose="020B0604020202020204" pitchFamily="34" charset="0"/>
              </a:rPr>
              <a:t>Schimmels</a:t>
            </a:r>
          </a:p>
        </p:txBody>
      </p:sp>
      <p:sp>
        <p:nvSpPr>
          <p:cNvPr id="17411" name="Tijdelijke aanduiding voor inhoud 2"/>
          <p:cNvSpPr>
            <a:spLocks noGrp="1"/>
          </p:cNvSpPr>
          <p:nvPr>
            <p:ph idx="1"/>
          </p:nvPr>
        </p:nvSpPr>
        <p:spPr>
          <a:xfrm>
            <a:off x="1366167" y="1482006"/>
            <a:ext cx="6194425" cy="1026244"/>
          </a:xfrm>
        </p:spPr>
        <p:txBody>
          <a:bodyPr/>
          <a:lstStyle/>
          <a:p>
            <a:pPr eaLnBrk="1" hangingPunct="1">
              <a:defRPr/>
            </a:pPr>
            <a:r>
              <a:rPr lang="nl-NL" altLang="nl-NL" sz="2000" dirty="0" smtClean="0">
                <a:latin typeface="Arial" panose="020B0604020202020204" pitchFamily="34" charset="0"/>
                <a:cs typeface="Arial" panose="020B0604020202020204" pitchFamily="34" charset="0"/>
              </a:rPr>
              <a:t>Planten worden </a:t>
            </a:r>
            <a:r>
              <a:rPr lang="nl-NL" altLang="nl-NL" sz="2000" dirty="0">
                <a:latin typeface="Arial" panose="020B0604020202020204" pitchFamily="34" charset="0"/>
                <a:cs typeface="Arial" panose="020B0604020202020204" pitchFamily="34" charset="0"/>
              </a:rPr>
              <a:t>hierdoor één groot organisme. Wisselen hormonen, voedingsstoffen en kennis </a:t>
            </a:r>
            <a:r>
              <a:rPr lang="nl-NL" altLang="nl-NL" sz="2000" dirty="0" smtClean="0">
                <a:latin typeface="Arial" panose="020B0604020202020204" pitchFamily="34" charset="0"/>
                <a:cs typeface="Arial" panose="020B0604020202020204" pitchFamily="34" charset="0"/>
              </a:rPr>
              <a:t>uit</a:t>
            </a:r>
            <a:endParaRPr lang="nl-NL" altLang="nl-NL" sz="2000" dirty="0" smtClean="0">
              <a:latin typeface="Arial" panose="020B0604020202020204" pitchFamily="34" charset="0"/>
              <a:cs typeface="Arial" panose="020B0604020202020204" pitchFamily="34" charset="0"/>
            </a:endParaRPr>
          </a:p>
          <a:p>
            <a:pPr eaLnBrk="1" hangingPunct="1">
              <a:defRPr/>
            </a:pPr>
            <a:endParaRPr lang="nl-NL" altLang="nl-NL" sz="2646" dirty="0"/>
          </a:p>
        </p:txBody>
      </p:sp>
      <p:pic>
        <p:nvPicPr>
          <p:cNvPr id="706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960" y="2681551"/>
            <a:ext cx="5328592" cy="407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592" y="2681551"/>
            <a:ext cx="2248956" cy="408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additive="base">
                                        <p:cTn id="7" dur="500" fill="hold"/>
                                        <p:tgtEl>
                                          <p:spTgt spid="70660"/>
                                        </p:tgtEl>
                                        <p:attrNameLst>
                                          <p:attrName>ppt_x</p:attrName>
                                        </p:attrNameLst>
                                      </p:cBhvr>
                                      <p:tavLst>
                                        <p:tav tm="0">
                                          <p:val>
                                            <p:strVal val="#ppt_x"/>
                                          </p:val>
                                        </p:tav>
                                        <p:tav tm="100000">
                                          <p:val>
                                            <p:strVal val="#ppt_x"/>
                                          </p:val>
                                        </p:tav>
                                      </p:tavLst>
                                    </p:anim>
                                    <p:anim calcmode="lin" valueType="num">
                                      <p:cBhvr additive="base">
                                        <p:cTn id="8" dur="500" fill="hold"/>
                                        <p:tgtEl>
                                          <p:spTgt spid="70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943968" y="365816"/>
            <a:ext cx="7704856" cy="6474469"/>
          </a:xfrm>
          <a:prstGeom prst="rect">
            <a:avLst/>
          </a:prstGeom>
        </p:spPr>
      </p:pic>
    </p:spTree>
    <p:extLst>
      <p:ext uri="{BB962C8B-B14F-4D97-AF65-F5344CB8AC3E}">
        <p14:creationId xmlns:p14="http://schemas.microsoft.com/office/powerpoint/2010/main" val="1100516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1"/>
          <p:cNvSpPr>
            <a:spLocks noGrp="1"/>
          </p:cNvSpPr>
          <p:nvPr>
            <p:ph type="title"/>
          </p:nvPr>
        </p:nvSpPr>
        <p:spPr>
          <a:xfrm>
            <a:off x="2144713" y="687388"/>
            <a:ext cx="7264400" cy="1412875"/>
          </a:xfrm>
        </p:spPr>
        <p:txBody>
          <a:bodyPr/>
          <a:lstStyle/>
          <a:p>
            <a:pPr eaLnBrk="1" hangingPunct="1"/>
            <a:r>
              <a:rPr lang="nl-NL" altLang="nl-NL" dirty="0" smtClean="0"/>
              <a:t>l</a:t>
            </a:r>
          </a:p>
        </p:txBody>
      </p:sp>
      <p:pic>
        <p:nvPicPr>
          <p:cNvPr id="2" name="Tijdelijke aanduiding voor inhoud 1"/>
          <p:cNvPicPr>
            <a:picLocks noGrp="1" noChangeAspect="1"/>
          </p:cNvPicPr>
          <p:nvPr>
            <p:ph idx="1"/>
          </p:nvPr>
        </p:nvPicPr>
        <p:blipFill>
          <a:blip r:embed="rId3"/>
          <a:stretch>
            <a:fillRect/>
          </a:stretch>
        </p:blipFill>
        <p:spPr>
          <a:xfrm>
            <a:off x="3365847" y="211262"/>
            <a:ext cx="3574057" cy="3121343"/>
          </a:xfrm>
          <a:prstGeom prst="rect">
            <a:avLst/>
          </a:prstGeom>
        </p:spPr>
      </p:pic>
      <p:pic>
        <p:nvPicPr>
          <p:cNvPr id="716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7148" y="211262"/>
            <a:ext cx="19685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214" y="1052880"/>
            <a:ext cx="2150212" cy="50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p:cNvPicPr>
            <a:picLocks noChangeAspect="1"/>
          </p:cNvPicPr>
          <p:nvPr/>
        </p:nvPicPr>
        <p:blipFill>
          <a:blip r:embed="rId6"/>
          <a:stretch>
            <a:fillRect/>
          </a:stretch>
        </p:blipFill>
        <p:spPr>
          <a:xfrm>
            <a:off x="3464414" y="3928963"/>
            <a:ext cx="3455740" cy="3019226"/>
          </a:xfrm>
          <a:prstGeom prst="rect">
            <a:avLst/>
          </a:prstGeom>
        </p:spPr>
      </p:pic>
      <p:sp>
        <p:nvSpPr>
          <p:cNvPr id="4" name="Tekstvak 3"/>
          <p:cNvSpPr txBox="1"/>
          <p:nvPr/>
        </p:nvSpPr>
        <p:spPr>
          <a:xfrm>
            <a:off x="3400963" y="3372788"/>
            <a:ext cx="3574057" cy="584775"/>
          </a:xfrm>
          <a:prstGeom prst="rect">
            <a:avLst/>
          </a:prstGeom>
          <a:noFill/>
        </p:spPr>
        <p:txBody>
          <a:bodyPr wrap="square" rtlCol="0">
            <a:spAutoFit/>
          </a:bodyPr>
          <a:lstStyle/>
          <a:p>
            <a:r>
              <a:rPr lang="nl-NL" sz="1600" dirty="0" smtClean="0">
                <a:solidFill>
                  <a:schemeClr val="tx1"/>
                </a:solidFill>
              </a:rPr>
              <a:t>Voedselopname door symbiose met schimmels.</a:t>
            </a:r>
            <a:endParaRPr lang="nl-NL" sz="1600" dirty="0">
              <a:solidFill>
                <a:schemeClr val="tx1"/>
              </a:solidFill>
            </a:endParaRPr>
          </a:p>
        </p:txBody>
      </p:sp>
      <p:sp>
        <p:nvSpPr>
          <p:cNvPr id="5" name="Tekstvak 4"/>
          <p:cNvSpPr txBox="1"/>
          <p:nvPr/>
        </p:nvSpPr>
        <p:spPr>
          <a:xfrm>
            <a:off x="3567528" y="6320879"/>
            <a:ext cx="3435027" cy="584775"/>
          </a:xfrm>
          <a:prstGeom prst="rect">
            <a:avLst/>
          </a:prstGeom>
          <a:noFill/>
        </p:spPr>
        <p:txBody>
          <a:bodyPr wrap="square" rtlCol="0">
            <a:spAutoFit/>
          </a:bodyPr>
          <a:lstStyle/>
          <a:p>
            <a:r>
              <a:rPr lang="nl-NL" sz="1600" dirty="0" err="1" smtClean="0"/>
              <a:t>Mycorrhiza</a:t>
            </a:r>
            <a:r>
              <a:rPr lang="nl-NL" sz="1600" dirty="0" smtClean="0"/>
              <a:t>-schimmels en stikstofopname</a:t>
            </a:r>
            <a:endParaRPr lang="nl-NL" sz="1600" dirty="0"/>
          </a:p>
        </p:txBody>
      </p:sp>
      <p:sp>
        <p:nvSpPr>
          <p:cNvPr id="6" name="Tekstvak 5"/>
          <p:cNvSpPr txBox="1"/>
          <p:nvPr/>
        </p:nvSpPr>
        <p:spPr>
          <a:xfrm>
            <a:off x="7454081" y="7125199"/>
            <a:ext cx="1937064" cy="338554"/>
          </a:xfrm>
          <a:prstGeom prst="rect">
            <a:avLst/>
          </a:prstGeom>
          <a:noFill/>
        </p:spPr>
        <p:txBody>
          <a:bodyPr wrap="square" rtlCol="0">
            <a:spAutoFit/>
          </a:bodyPr>
          <a:lstStyle/>
          <a:p>
            <a:r>
              <a:rPr lang="nl-NL" sz="1600" dirty="0" smtClean="0">
                <a:solidFill>
                  <a:schemeClr val="tx1"/>
                </a:solidFill>
              </a:rPr>
              <a:t>bodemleven</a:t>
            </a:r>
            <a:endParaRPr lang="nl-NL" sz="1600" dirty="0">
              <a:solidFill>
                <a:schemeClr val="tx1"/>
              </a:solidFill>
            </a:endParaRPr>
          </a:p>
        </p:txBody>
      </p:sp>
      <p:sp>
        <p:nvSpPr>
          <p:cNvPr id="8" name="Tekstvak 7"/>
          <p:cNvSpPr txBox="1"/>
          <p:nvPr/>
        </p:nvSpPr>
        <p:spPr>
          <a:xfrm>
            <a:off x="818214" y="6151602"/>
            <a:ext cx="2654835" cy="830997"/>
          </a:xfrm>
          <a:prstGeom prst="rect">
            <a:avLst/>
          </a:prstGeom>
          <a:noFill/>
        </p:spPr>
        <p:txBody>
          <a:bodyPr wrap="square" rtlCol="0">
            <a:spAutoFit/>
          </a:bodyPr>
          <a:lstStyle/>
          <a:p>
            <a:r>
              <a:rPr lang="nl-NL" sz="1600" dirty="0" smtClean="0">
                <a:solidFill>
                  <a:schemeClr val="tx1"/>
                </a:solidFill>
              </a:rPr>
              <a:t>Voedselopname met </a:t>
            </a:r>
            <a:r>
              <a:rPr lang="nl-NL" sz="1600" dirty="0" smtClean="0">
                <a:solidFill>
                  <a:schemeClr val="tx1"/>
                </a:solidFill>
              </a:rPr>
              <a:t>(links) en </a:t>
            </a:r>
            <a:r>
              <a:rPr lang="nl-NL" sz="1600" dirty="0" smtClean="0">
                <a:solidFill>
                  <a:schemeClr val="tx1"/>
                </a:solidFill>
              </a:rPr>
              <a:t>zonder </a:t>
            </a:r>
            <a:r>
              <a:rPr lang="nl-NL" sz="1600" dirty="0" smtClean="0">
                <a:solidFill>
                  <a:schemeClr val="tx1"/>
                </a:solidFill>
              </a:rPr>
              <a:t>(rechts) hulp </a:t>
            </a:r>
            <a:r>
              <a:rPr lang="nl-NL" sz="1600" dirty="0" smtClean="0">
                <a:solidFill>
                  <a:schemeClr val="tx1"/>
                </a:solidFill>
              </a:rPr>
              <a:t>van </a:t>
            </a:r>
            <a:r>
              <a:rPr lang="nl-NL" sz="1600" dirty="0" err="1">
                <a:solidFill>
                  <a:schemeClr val="tx1"/>
                </a:solidFill>
              </a:rPr>
              <a:t>M</a:t>
            </a:r>
            <a:r>
              <a:rPr lang="nl-NL" sz="1600" dirty="0" err="1" smtClean="0">
                <a:solidFill>
                  <a:schemeClr val="tx1"/>
                </a:solidFill>
              </a:rPr>
              <a:t>icorrhiza</a:t>
            </a:r>
            <a:endParaRPr lang="nl-NL" sz="16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inhoud 2"/>
          <p:cNvSpPr>
            <a:spLocks noGrp="1"/>
          </p:cNvSpPr>
          <p:nvPr>
            <p:ph idx="1"/>
          </p:nvPr>
        </p:nvSpPr>
        <p:spPr>
          <a:xfrm>
            <a:off x="1295896" y="1259557"/>
            <a:ext cx="7200900" cy="432048"/>
          </a:xfrm>
        </p:spPr>
        <p:txBody>
          <a:bodyPr/>
          <a:lstStyle/>
          <a:p>
            <a:pPr eaLnBrk="1" hangingPunct="1">
              <a:defRPr/>
            </a:pPr>
            <a:r>
              <a:rPr lang="nl-NL" altLang="nl-NL" sz="2000" dirty="0">
                <a:latin typeface="Arial" panose="020B0604020202020204" pitchFamily="34" charset="0"/>
                <a:cs typeface="Arial" panose="020B0604020202020204" pitchFamily="34" charset="0"/>
              </a:rPr>
              <a:t>Schimmels filteren </a:t>
            </a:r>
            <a:r>
              <a:rPr lang="nl-NL" altLang="nl-NL" sz="2000" dirty="0" smtClean="0">
                <a:latin typeface="Arial" panose="020B0604020202020204" pitchFamily="34" charset="0"/>
                <a:cs typeface="Arial" panose="020B0604020202020204" pitchFamily="34" charset="0"/>
              </a:rPr>
              <a:t>radioactief materiaal uit de bodem. </a:t>
            </a: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648" y="1829727"/>
            <a:ext cx="5340100" cy="355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520" y="1807643"/>
            <a:ext cx="2851986" cy="478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2"/>
          <p:cNvSpPr txBox="1">
            <a:spLocks/>
          </p:cNvSpPr>
          <p:nvPr/>
        </p:nvSpPr>
        <p:spPr bwMode="auto">
          <a:xfrm>
            <a:off x="2664048" y="6246278"/>
            <a:ext cx="424847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77825" indent="-377825" algn="l" defTabSz="503238" rtl="0" eaLnBrk="0" fontAlgn="base" hangingPunct="0">
              <a:spcBef>
                <a:spcPts val="1100"/>
              </a:spcBef>
              <a:spcAft>
                <a:spcPct val="0"/>
              </a:spcAft>
              <a:buClr>
                <a:schemeClr val="accent1"/>
              </a:buClr>
              <a:buFont typeface="Wingdings 3" panose="05040102010807070707" pitchFamily="18" charset="2"/>
              <a:buChar char=""/>
              <a:defRPr sz="1900" kern="1200">
                <a:solidFill>
                  <a:srgbClr val="404040"/>
                </a:solidFill>
                <a:latin typeface="+mn-lt"/>
                <a:ea typeface="+mn-ea"/>
                <a:cs typeface="+mn-cs"/>
              </a:defRPr>
            </a:lvl1pPr>
            <a:lvl2pPr marL="817563" indent="-314325" algn="l" defTabSz="503238" rtl="0" eaLnBrk="0" fontAlgn="base" hangingPunct="0">
              <a:spcBef>
                <a:spcPts val="1100"/>
              </a:spcBef>
              <a:spcAft>
                <a:spcPct val="0"/>
              </a:spcAft>
              <a:buClr>
                <a:schemeClr val="accent1"/>
              </a:buClr>
              <a:buFont typeface="Wingdings 3" panose="05040102010807070707" pitchFamily="18" charset="2"/>
              <a:buChar char=""/>
              <a:defRPr sz="1700" kern="1200">
                <a:solidFill>
                  <a:srgbClr val="404040"/>
                </a:solidFill>
                <a:latin typeface="+mn-lt"/>
                <a:ea typeface="+mn-ea"/>
                <a:cs typeface="+mn-cs"/>
              </a:defRPr>
            </a:lvl2pPr>
            <a:lvl3pPr marL="1258888" indent="-250825" algn="l" defTabSz="503238" rtl="0" eaLnBrk="0" fontAlgn="base" hangingPunct="0">
              <a:spcBef>
                <a:spcPts val="1100"/>
              </a:spcBef>
              <a:spcAft>
                <a:spcPct val="0"/>
              </a:spcAft>
              <a:buClr>
                <a:schemeClr val="accent1"/>
              </a:buClr>
              <a:buFont typeface="Wingdings 3" panose="05040102010807070707" pitchFamily="18" charset="2"/>
              <a:buChar char=""/>
              <a:defRPr sz="1500" kern="1200">
                <a:solidFill>
                  <a:srgbClr val="404040"/>
                </a:solidFill>
                <a:latin typeface="+mn-lt"/>
                <a:ea typeface="+mn-ea"/>
                <a:cs typeface="+mn-cs"/>
              </a:defRPr>
            </a:lvl3pPr>
            <a:lvl4pPr marL="1763713"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4pPr>
            <a:lvl5pPr marL="2266950" indent="-250825" algn="l" defTabSz="503238" rtl="0" eaLnBrk="0" fontAlgn="base" hangingPunct="0">
              <a:spcBef>
                <a:spcPts val="1100"/>
              </a:spcBef>
              <a:spcAft>
                <a:spcPct val="0"/>
              </a:spcAft>
              <a:buClr>
                <a:schemeClr val="accent1"/>
              </a:buClr>
              <a:buFont typeface="Wingdings 3" panose="05040102010807070707" pitchFamily="18" charset="2"/>
              <a:buChar char=""/>
              <a:defRPr sz="1300" kern="1200">
                <a:solidFill>
                  <a:srgbClr val="404040"/>
                </a:solidFill>
                <a:latin typeface="+mn-lt"/>
                <a:ea typeface="+mn-ea"/>
                <a:cs typeface="+mn-cs"/>
              </a:defRPr>
            </a:lvl5pPr>
            <a:lvl6pPr marL="2771844"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a:lstStyle>
          <a:p>
            <a:pPr marL="0" indent="0" eaLnBrk="1" hangingPunct="1">
              <a:buNone/>
              <a:defRPr/>
            </a:pPr>
            <a:r>
              <a:rPr lang="nl-NL" altLang="nl-NL" sz="2000" dirty="0" smtClean="0">
                <a:latin typeface="Arial" panose="020B0604020202020204" pitchFamily="34" charset="0"/>
                <a:cs typeface="Arial" panose="020B0604020202020204" pitchFamily="34" charset="0"/>
              </a:rPr>
              <a:t>Calcium kristallen in een mycelium </a:t>
            </a:r>
            <a:endParaRPr lang="nl-NL" altLang="nl-NL"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 calcmode="lin" valueType="num">
                                      <p:cBhvr additive="base">
                                        <p:cTn id="7" dur="500" fill="hold"/>
                                        <p:tgtEl>
                                          <p:spTgt spid="204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779"/>
                                        </p:tgtEl>
                                        <p:attrNameLst>
                                          <p:attrName>style.visibility</p:attrName>
                                        </p:attrNameLst>
                                      </p:cBhvr>
                                      <p:to>
                                        <p:strVal val="visible"/>
                                      </p:to>
                                    </p:set>
                                    <p:anim calcmode="lin" valueType="num">
                                      <p:cBhvr additive="base">
                                        <p:cTn id="13" dur="500" fill="hold"/>
                                        <p:tgtEl>
                                          <p:spTgt spid="75779"/>
                                        </p:tgtEl>
                                        <p:attrNameLst>
                                          <p:attrName>ppt_x</p:attrName>
                                        </p:attrNameLst>
                                      </p:cBhvr>
                                      <p:tavLst>
                                        <p:tav tm="0">
                                          <p:val>
                                            <p:strVal val="#ppt_x"/>
                                          </p:val>
                                        </p:tav>
                                        <p:tav tm="100000">
                                          <p:val>
                                            <p:strVal val="#ppt_x"/>
                                          </p:val>
                                        </p:tav>
                                      </p:tavLst>
                                    </p:anim>
                                    <p:anim calcmode="lin" valueType="num">
                                      <p:cBhvr additive="base">
                                        <p:cTn id="14" dur="500" fill="hold"/>
                                        <p:tgtEl>
                                          <p:spTgt spid="757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5780"/>
                                        </p:tgtEl>
                                        <p:attrNameLst>
                                          <p:attrName>style.visibility</p:attrName>
                                        </p:attrNameLst>
                                      </p:cBhvr>
                                      <p:to>
                                        <p:strVal val="visible"/>
                                      </p:to>
                                    </p:set>
                                    <p:anim calcmode="lin" valueType="num">
                                      <p:cBhvr additive="base">
                                        <p:cTn id="19" dur="500" fill="hold"/>
                                        <p:tgtEl>
                                          <p:spTgt spid="75780"/>
                                        </p:tgtEl>
                                        <p:attrNameLst>
                                          <p:attrName>ppt_x</p:attrName>
                                        </p:attrNameLst>
                                      </p:cBhvr>
                                      <p:tavLst>
                                        <p:tav tm="0">
                                          <p:val>
                                            <p:strVal val="0-#ppt_w/2"/>
                                          </p:val>
                                        </p:tav>
                                        <p:tav tm="100000">
                                          <p:val>
                                            <p:strVal val="#ppt_x"/>
                                          </p:val>
                                        </p:tav>
                                      </p:tavLst>
                                    </p:anim>
                                    <p:anim calcmode="lin" valueType="num">
                                      <p:cBhvr additive="base">
                                        <p:cTn id="20" dur="500" fill="hold"/>
                                        <p:tgtEl>
                                          <p:spTgt spid="7578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Afbeelding 2"/>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868363"/>
            <a:ext cx="10080625" cy="6691312"/>
          </a:xfrm>
          <a:prstGeom prst="rect">
            <a:avLst/>
          </a:prstGeom>
          <a:noFill/>
          <a:ln>
            <a:noFill/>
          </a:ln>
          <a:extLst/>
        </p:spPr>
      </p:pic>
      <p:pic>
        <p:nvPicPr>
          <p:cNvPr id="2150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0" name="Text Box 7"/>
          <p:cNvSpPr txBox="1">
            <a:spLocks noChangeArrowheads="1"/>
          </p:cNvSpPr>
          <p:nvPr/>
        </p:nvSpPr>
        <p:spPr bwMode="auto">
          <a:xfrm>
            <a:off x="4175125" y="1651000"/>
            <a:ext cx="4535488"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eaLnBrk="1">
              <a:lnSpc>
                <a:spcPct val="93000"/>
              </a:lnSpc>
              <a:spcBef>
                <a:spcPct val="0"/>
              </a:spcBef>
              <a:buClrTx/>
              <a:buFontTx/>
              <a:buNone/>
              <a:defRPr/>
            </a:pPr>
            <a:endParaRPr lang="nl-NL" altLang="nl-NL" sz="4800" b="1" dirty="0" smtClean="0">
              <a:solidFill>
                <a:srgbClr val="FFFFFF"/>
              </a:solidFill>
              <a:effectLst>
                <a:outerShdw blurRad="38100" dist="38100" dir="2700000" algn="tl">
                  <a:srgbClr val="C0C0C0"/>
                </a:outerShdw>
              </a:effectLst>
              <a:latin typeface="Arial" panose="020B0604020202020204" pitchFamily="34" charset="0"/>
            </a:endParaRPr>
          </a:p>
        </p:txBody>
      </p:sp>
      <p:sp>
        <p:nvSpPr>
          <p:cNvPr id="10" name="Text Box 8"/>
          <p:cNvSpPr txBox="1">
            <a:spLocks noChangeArrowheads="1"/>
          </p:cNvSpPr>
          <p:nvPr/>
        </p:nvSpPr>
        <p:spPr bwMode="auto">
          <a:xfrm>
            <a:off x="143768" y="5940425"/>
            <a:ext cx="10225136"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900">
                <a:solidFill>
                  <a:srgbClr val="404040"/>
                </a:solidFill>
                <a:latin typeface="Century Gothic" panose="020B0502020202020204" pitchFamily="34" charset="0"/>
              </a:defRPr>
            </a:lvl1pPr>
            <a:lvl2pPr marL="817563" indent="-3143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700">
                <a:solidFill>
                  <a:srgbClr val="404040"/>
                </a:solidFill>
                <a:latin typeface="Century Gothic" panose="020B0502020202020204" pitchFamily="34" charset="0"/>
              </a:defRPr>
            </a:lvl2pPr>
            <a:lvl3pPr marL="1258888"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404040"/>
                </a:solidFill>
                <a:latin typeface="Century Gothic" panose="020B0502020202020204" pitchFamily="34" charset="0"/>
              </a:defRPr>
            </a:lvl3pPr>
            <a:lvl4pPr marL="1763713"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4pPr>
            <a:lvl5pPr marL="2266950" indent="-250825">
              <a:spcBef>
                <a:spcPts val="1100"/>
              </a:spcBef>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5pPr>
            <a:lvl6pPr marL="27241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6pPr>
            <a:lvl7pPr marL="31813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7pPr>
            <a:lvl8pPr marL="36385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8pPr>
            <a:lvl9pPr marL="4095750" indent="-250825" defTabSz="449263" eaLnBrk="0" fontAlgn="base" hangingPunct="0">
              <a:spcBef>
                <a:spcPts val="1100"/>
              </a:spcBef>
              <a:spcAft>
                <a:spcPct val="0"/>
              </a:spcAft>
              <a:buClr>
                <a:schemeClr val="accent1"/>
              </a:buClr>
              <a:buFont typeface="Wingdings 3" panose="050401020108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404040"/>
                </a:solidFill>
                <a:latin typeface="Century Gothic" panose="020B0502020202020204" pitchFamily="34" charset="0"/>
              </a:defRPr>
            </a:lvl9pPr>
          </a:lstStyle>
          <a:p>
            <a:pPr eaLnBrk="1">
              <a:lnSpc>
                <a:spcPct val="93000"/>
              </a:lnSpc>
              <a:spcBef>
                <a:spcPct val="0"/>
              </a:spcBef>
              <a:buClrTx/>
              <a:buFontTx/>
              <a:buNone/>
              <a:defRPr/>
            </a:pPr>
            <a:r>
              <a:rPr lang="nl-NL" altLang="nl-NL" sz="4000" b="1" dirty="0" smtClean="0">
                <a:solidFill>
                  <a:srgbClr val="FFFFFF"/>
                </a:solidFill>
                <a:effectLst>
                  <a:outerShdw blurRad="38100" dist="38100" dir="2700000" algn="tl">
                    <a:srgbClr val="C0C0C0"/>
                  </a:outerShdw>
                </a:effectLst>
                <a:latin typeface="Arial" panose="020B0604020202020204" pitchFamily="34" charset="0"/>
              </a:rPr>
              <a:t>Dag 1: Bodem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inhoud 2"/>
          <p:cNvSpPr>
            <a:spLocks noGrp="1"/>
          </p:cNvSpPr>
          <p:nvPr>
            <p:ph idx="1"/>
          </p:nvPr>
        </p:nvSpPr>
        <p:spPr>
          <a:xfrm>
            <a:off x="767535" y="1293511"/>
            <a:ext cx="4524375" cy="3134398"/>
          </a:xfrm>
        </p:spPr>
        <p:txBody>
          <a:bodyPr/>
          <a:lstStyle/>
          <a:p>
            <a:pPr marL="0" indent="0" eaLnBrk="1" hangingPunct="1">
              <a:buNone/>
              <a:defRPr/>
            </a:pPr>
            <a:r>
              <a:rPr lang="nl-NL" altLang="nl-NL" sz="2000" b="1" dirty="0" smtClean="0">
                <a:solidFill>
                  <a:schemeClr val="tx1"/>
                </a:solidFill>
                <a:latin typeface="Arial" panose="020B0604020202020204" pitchFamily="34" charset="0"/>
                <a:cs typeface="Arial" panose="020B0604020202020204" pitchFamily="34" charset="0"/>
              </a:rPr>
              <a:t>Nieuwbouw</a:t>
            </a:r>
            <a:r>
              <a:rPr lang="nl-NL" altLang="nl-NL" sz="2000" dirty="0" smtClean="0">
                <a:solidFill>
                  <a:schemeClr val="tx1"/>
                </a:solidFill>
                <a:latin typeface="Arial" panose="020B0604020202020204" pitchFamily="34" charset="0"/>
                <a:cs typeface="Arial" panose="020B0604020202020204" pitchFamily="34" charset="0"/>
              </a:rPr>
              <a:t> </a:t>
            </a:r>
            <a:r>
              <a:rPr lang="nl-NL" altLang="nl-NL" sz="2000" dirty="0">
                <a:solidFill>
                  <a:schemeClr val="tx1"/>
                </a:solidFill>
                <a:latin typeface="Arial" panose="020B0604020202020204" pitchFamily="34" charset="0"/>
                <a:cs typeface="Arial" panose="020B0604020202020204" pitchFamily="34" charset="0"/>
              </a:rPr>
              <a:t>is </a:t>
            </a:r>
            <a:r>
              <a:rPr lang="nl-NL" altLang="nl-NL" sz="2000" dirty="0" smtClean="0">
                <a:solidFill>
                  <a:schemeClr val="tx1"/>
                </a:solidFill>
                <a:latin typeface="Arial" panose="020B0604020202020204" pitchFamily="34" charset="0"/>
                <a:cs typeface="Arial" panose="020B0604020202020204" pitchFamily="34" charset="0"/>
              </a:rPr>
              <a:t>vaak desastreus voor </a:t>
            </a:r>
            <a:r>
              <a:rPr lang="nl-NL" altLang="nl-NL" sz="2000" dirty="0" smtClean="0">
                <a:solidFill>
                  <a:schemeClr val="tx1"/>
                </a:solidFill>
                <a:latin typeface="Arial" panose="020B0604020202020204" pitchFamily="34" charset="0"/>
                <a:cs typeface="Arial" panose="020B0604020202020204" pitchFamily="34" charset="0"/>
              </a:rPr>
              <a:t>kwaliteit van de bodem</a:t>
            </a:r>
            <a:endParaRPr lang="nl-NL" altLang="nl-NL" sz="2000" dirty="0">
              <a:solidFill>
                <a:schemeClr val="tx1"/>
              </a:solidFill>
              <a:latin typeface="Arial" panose="020B0604020202020204" pitchFamily="34" charset="0"/>
              <a:cs typeface="Arial" panose="020B0604020202020204" pitchFamily="34" charset="0"/>
            </a:endParaRPr>
          </a:p>
          <a:p>
            <a:pPr eaLnBrk="1" hangingPunct="1">
              <a:defRPr/>
            </a:pPr>
            <a:r>
              <a:rPr lang="nl-NL" altLang="nl-NL" sz="2000" dirty="0" smtClean="0">
                <a:solidFill>
                  <a:schemeClr val="tx1"/>
                </a:solidFill>
                <a:latin typeface="Arial" panose="020B0604020202020204" pitchFamily="34" charset="0"/>
                <a:cs typeface="Arial" panose="020B0604020202020204" pitchFamily="34" charset="0"/>
              </a:rPr>
              <a:t>achterlaten bouwafval</a:t>
            </a:r>
          </a:p>
          <a:p>
            <a:pPr eaLnBrk="1" hangingPunct="1">
              <a:defRPr/>
            </a:pPr>
            <a:r>
              <a:rPr lang="nl-NL" altLang="nl-NL" sz="2000" dirty="0" smtClean="0">
                <a:solidFill>
                  <a:schemeClr val="tx1"/>
                </a:solidFill>
                <a:latin typeface="Arial" panose="020B0604020202020204" pitchFamily="34" charset="0"/>
                <a:cs typeface="Arial" panose="020B0604020202020204" pitchFamily="34" charset="0"/>
              </a:rPr>
              <a:t>beschadiging mycelium</a:t>
            </a:r>
            <a:endParaRPr lang="nl-NL" altLang="nl-NL" sz="2000" dirty="0">
              <a:solidFill>
                <a:schemeClr val="tx1"/>
              </a:solidFill>
              <a:latin typeface="Arial" panose="020B0604020202020204" pitchFamily="34" charset="0"/>
              <a:cs typeface="Arial" panose="020B0604020202020204" pitchFamily="34" charset="0"/>
            </a:endParaRPr>
          </a:p>
          <a:p>
            <a:pPr eaLnBrk="1" hangingPunct="1">
              <a:defRPr/>
            </a:pPr>
            <a:r>
              <a:rPr lang="nl-NL" altLang="nl-NL" sz="2000" dirty="0">
                <a:solidFill>
                  <a:schemeClr val="tx1"/>
                </a:solidFill>
                <a:latin typeface="Arial" panose="020B0604020202020204" pitchFamily="34" charset="0"/>
                <a:cs typeface="Arial" panose="020B0604020202020204" pitchFamily="34" charset="0"/>
              </a:rPr>
              <a:t>v</a:t>
            </a:r>
            <a:r>
              <a:rPr lang="nl-NL" altLang="nl-NL" sz="2000" dirty="0" smtClean="0">
                <a:solidFill>
                  <a:schemeClr val="tx1"/>
                </a:solidFill>
                <a:latin typeface="Arial" panose="020B0604020202020204" pitchFamily="34" charset="0"/>
                <a:cs typeface="Arial" panose="020B0604020202020204" pitchFamily="34" charset="0"/>
              </a:rPr>
              <a:t>erdichting</a:t>
            </a:r>
            <a:endParaRPr lang="nl-NL" altLang="nl-NL" sz="2000" dirty="0">
              <a:solidFill>
                <a:schemeClr val="tx1"/>
              </a:solidFill>
              <a:latin typeface="Arial" panose="020B0604020202020204" pitchFamily="34" charset="0"/>
              <a:cs typeface="Arial" panose="020B0604020202020204" pitchFamily="34" charset="0"/>
            </a:endParaRPr>
          </a:p>
          <a:p>
            <a:pPr eaLnBrk="1" hangingPunct="1">
              <a:defRPr/>
            </a:pPr>
            <a:r>
              <a:rPr lang="nl-NL" altLang="nl-NL" sz="2000" dirty="0">
                <a:solidFill>
                  <a:schemeClr val="tx1"/>
                </a:solidFill>
                <a:latin typeface="Arial" panose="020B0604020202020204" pitchFamily="34" charset="0"/>
                <a:cs typeface="Arial" panose="020B0604020202020204" pitchFamily="34" charset="0"/>
              </a:rPr>
              <a:t>a</a:t>
            </a:r>
            <a:r>
              <a:rPr lang="nl-NL" altLang="nl-NL" sz="2000" dirty="0" smtClean="0">
                <a:solidFill>
                  <a:schemeClr val="tx1"/>
                </a:solidFill>
                <a:latin typeface="Arial" panose="020B0604020202020204" pitchFamily="34" charset="0"/>
                <a:cs typeface="Arial" panose="020B0604020202020204" pitchFamily="34" charset="0"/>
              </a:rPr>
              <a:t>fname </a:t>
            </a:r>
            <a:r>
              <a:rPr lang="nl-NL" altLang="nl-NL" sz="2000" dirty="0">
                <a:solidFill>
                  <a:schemeClr val="tx1"/>
                </a:solidFill>
                <a:latin typeface="Arial" panose="020B0604020202020204" pitchFamily="34" charset="0"/>
                <a:cs typeface="Arial" panose="020B0604020202020204" pitchFamily="34" charset="0"/>
              </a:rPr>
              <a:t>in vruchtbare bodems / </a:t>
            </a:r>
            <a:r>
              <a:rPr lang="nl-NL" altLang="nl-NL" sz="2000" dirty="0" smtClean="0">
                <a:solidFill>
                  <a:schemeClr val="tx1"/>
                </a:solidFill>
                <a:latin typeface="Arial" panose="020B0604020202020204" pitchFamily="34" charset="0"/>
                <a:cs typeface="Arial" panose="020B0604020202020204" pitchFamily="34" charset="0"/>
              </a:rPr>
              <a:t>groei van nieuwe aanplant gaat </a:t>
            </a:r>
            <a:r>
              <a:rPr lang="nl-NL" altLang="nl-NL" sz="2000" dirty="0" smtClean="0">
                <a:solidFill>
                  <a:schemeClr val="tx1"/>
                </a:solidFill>
                <a:latin typeface="Arial" panose="020B0604020202020204" pitchFamily="34" charset="0"/>
                <a:cs typeface="Arial" panose="020B0604020202020204" pitchFamily="34" charset="0"/>
              </a:rPr>
              <a:t>moeizaam</a:t>
            </a:r>
          </a:p>
          <a:p>
            <a:pPr eaLnBrk="1" hangingPunct="1">
              <a:defRPr/>
            </a:pPr>
            <a:endParaRPr lang="nl-NL" altLang="nl-NL" sz="2000" dirty="0">
              <a:solidFill>
                <a:schemeClr val="tx1"/>
              </a:solidFill>
              <a:latin typeface="Arial" panose="020B0604020202020204" pitchFamily="34" charset="0"/>
              <a:cs typeface="Arial" panose="020B0604020202020204" pitchFamily="34" charset="0"/>
            </a:endParaRPr>
          </a:p>
        </p:txBody>
      </p:sp>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l="25902"/>
          <a:stretch>
            <a:fillRect/>
          </a:stretch>
        </p:blipFill>
        <p:spPr bwMode="auto">
          <a:xfrm>
            <a:off x="5544368" y="1326803"/>
            <a:ext cx="4151654" cy="590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9912" y="439586"/>
            <a:ext cx="7632848" cy="1225297"/>
          </a:xfrm>
        </p:spPr>
        <p:txBody>
          <a:bodyPr>
            <a:noAutofit/>
          </a:bodyPr>
          <a:lstStyle/>
          <a:p>
            <a:pPr>
              <a:defRPr/>
            </a:pPr>
            <a:r>
              <a:rPr lang="nl-NL" sz="4000" dirty="0">
                <a:solidFill>
                  <a:schemeClr val="tx1"/>
                </a:solidFill>
                <a:latin typeface="Arial" panose="020B0604020202020204" pitchFamily="34" charset="0"/>
                <a:cs typeface="Arial" panose="020B0604020202020204" pitchFamily="34" charset="0"/>
              </a:rPr>
              <a:t>Communicatie en leervermogen van planten</a:t>
            </a:r>
          </a:p>
        </p:txBody>
      </p:sp>
      <p:sp>
        <p:nvSpPr>
          <p:cNvPr id="3" name="Tijdelijke aanduiding voor inhoud 2"/>
          <p:cNvSpPr>
            <a:spLocks noGrp="1"/>
          </p:cNvSpPr>
          <p:nvPr>
            <p:ph idx="1"/>
          </p:nvPr>
        </p:nvSpPr>
        <p:spPr>
          <a:xfrm>
            <a:off x="1007864" y="1664883"/>
            <a:ext cx="7488832" cy="5759450"/>
          </a:xfrm>
        </p:spPr>
        <p:txBody>
          <a:bodyPr>
            <a:normAutofit/>
          </a:bodyPr>
          <a:lstStyle/>
          <a:p>
            <a:pPr>
              <a:defRPr/>
            </a:pPr>
            <a:r>
              <a:rPr lang="nl-NL" sz="2400" dirty="0" smtClean="0">
                <a:latin typeface="Arial" panose="020B0604020202020204" pitchFamily="34" charset="0"/>
                <a:cs typeface="Arial" panose="020B0604020202020204" pitchFamily="34" charset="0"/>
              </a:rPr>
              <a:t>Communicatie van planten</a:t>
            </a:r>
            <a:endParaRPr lang="nl-NL" sz="2400" dirty="0">
              <a:latin typeface="Arial" panose="020B0604020202020204" pitchFamily="34" charset="0"/>
              <a:cs typeface="Arial" panose="020B0604020202020204" pitchFamily="34" charset="0"/>
            </a:endParaRPr>
          </a:p>
          <a:p>
            <a:pPr marL="0" indent="0">
              <a:buNone/>
              <a:defRPr/>
            </a:pPr>
            <a:r>
              <a:rPr lang="nl-NL" sz="1200" dirty="0" smtClean="0">
                <a:latin typeface="Arial" panose="020B0604020202020204" pitchFamily="34" charset="0"/>
                <a:cs typeface="Arial" panose="020B0604020202020204" pitchFamily="34" charset="0"/>
                <a:hlinkClick r:id="rId2"/>
              </a:rPr>
              <a:t>http</a:t>
            </a:r>
            <a:r>
              <a:rPr lang="nl-NL" sz="1200" dirty="0">
                <a:latin typeface="Arial" panose="020B0604020202020204" pitchFamily="34" charset="0"/>
                <a:cs typeface="Arial" panose="020B0604020202020204" pitchFamily="34" charset="0"/>
                <a:hlinkClick r:id="rId2"/>
              </a:rPr>
              <a:t>://</a:t>
            </a:r>
            <a:r>
              <a:rPr lang="nl-NL" sz="1200" dirty="0" smtClean="0">
                <a:latin typeface="Arial" panose="020B0604020202020204" pitchFamily="34" charset="0"/>
                <a:cs typeface="Arial" panose="020B0604020202020204" pitchFamily="34" charset="0"/>
                <a:hlinkClick r:id="rId2"/>
              </a:rPr>
              <a:t>www.youtube.com/watch?v=aClSp71zfro</a:t>
            </a:r>
            <a:endParaRPr lang="nl-NL" sz="1200" dirty="0" smtClean="0">
              <a:latin typeface="Arial" panose="020B0604020202020204" pitchFamily="34" charset="0"/>
              <a:cs typeface="Arial" panose="020B0604020202020204" pitchFamily="34" charset="0"/>
            </a:endParaRPr>
          </a:p>
          <a:p>
            <a:pPr>
              <a:defRPr/>
            </a:pPr>
            <a:r>
              <a:rPr lang="nl-NL" sz="2000" dirty="0" err="1" smtClean="0">
                <a:latin typeface="Arial" panose="020B0604020202020204" pitchFamily="34" charset="0"/>
                <a:cs typeface="Arial" panose="020B0604020202020204" pitchFamily="34" charset="0"/>
              </a:rPr>
              <a:t>Rhizosfeer</a:t>
            </a:r>
            <a:endParaRPr lang="nl-NL" sz="2000" dirty="0">
              <a:latin typeface="Arial" panose="020B0604020202020204" pitchFamily="34" charset="0"/>
              <a:cs typeface="Arial" panose="020B0604020202020204" pitchFamily="34" charset="0"/>
            </a:endParaRPr>
          </a:p>
          <a:p>
            <a:pPr marL="0" indent="0" defTabSz="358775">
              <a:buNone/>
              <a:defRPr/>
            </a:pPr>
            <a:r>
              <a:rPr lang="nl-NL" sz="2000" dirty="0" smtClean="0">
                <a:latin typeface="Arial" panose="020B0604020202020204" pitchFamily="34" charset="0"/>
                <a:cs typeface="Arial" panose="020B0604020202020204" pitchFamily="34" charset="0"/>
              </a:rPr>
              <a:t>	</a:t>
            </a:r>
            <a:r>
              <a:rPr lang="nl-NL" sz="2000" dirty="0" smtClean="0">
                <a:latin typeface="Arial" panose="020B0604020202020204" pitchFamily="34" charset="0"/>
                <a:cs typeface="Arial" panose="020B0604020202020204" pitchFamily="34" charset="0"/>
              </a:rPr>
              <a:t>Planten </a:t>
            </a:r>
            <a:r>
              <a:rPr lang="nl-NL" sz="2000" dirty="0" smtClean="0">
                <a:latin typeface="Arial" panose="020B0604020202020204" pitchFamily="34" charset="0"/>
                <a:cs typeface="Arial" panose="020B0604020202020204" pitchFamily="34" charset="0"/>
              </a:rPr>
              <a:t>bepalen wat er rondom hun wortels </a:t>
            </a:r>
            <a:r>
              <a:rPr lang="nl-NL" sz="2000" dirty="0" smtClean="0">
                <a:latin typeface="Arial" panose="020B0604020202020204" pitchFamily="34" charset="0"/>
                <a:cs typeface="Arial" panose="020B0604020202020204" pitchFamily="34" charset="0"/>
              </a:rPr>
              <a:t>leeft </a:t>
            </a:r>
            <a:endParaRPr lang="nl-NL" sz="2000" dirty="0" smtClean="0">
              <a:latin typeface="Arial" panose="020B0604020202020204" pitchFamily="34" charset="0"/>
              <a:cs typeface="Arial" panose="020B0604020202020204" pitchFamily="34" charset="0"/>
            </a:endParaRPr>
          </a:p>
          <a:p>
            <a:pPr>
              <a:defRPr/>
            </a:pPr>
            <a:r>
              <a:rPr lang="nl-NL" sz="2000" dirty="0" err="1" smtClean="0">
                <a:latin typeface="Arial" panose="020B0604020202020204" pitchFamily="34" charset="0"/>
                <a:cs typeface="Arial" panose="020B0604020202020204" pitchFamily="34" charset="0"/>
              </a:rPr>
              <a:t>Fyllosfeer</a:t>
            </a:r>
            <a:endParaRPr lang="nl-NL" sz="2000" dirty="0">
              <a:latin typeface="Arial" panose="020B0604020202020204" pitchFamily="34" charset="0"/>
              <a:cs typeface="Arial" panose="020B0604020202020204" pitchFamily="34" charset="0"/>
            </a:endParaRPr>
          </a:p>
          <a:p>
            <a:pPr marL="0" indent="0" defTabSz="358775">
              <a:buNone/>
              <a:defRPr/>
            </a:pPr>
            <a:r>
              <a:rPr lang="nl-NL" sz="2000" dirty="0" smtClean="0">
                <a:latin typeface="Arial" panose="020B0604020202020204" pitchFamily="34" charset="0"/>
                <a:cs typeface="Arial" panose="020B0604020202020204" pitchFamily="34" charset="0"/>
              </a:rPr>
              <a:t>	Sommige </a:t>
            </a:r>
            <a:r>
              <a:rPr lang="nl-NL" sz="2000" dirty="0" smtClean="0">
                <a:latin typeface="Arial" panose="020B0604020202020204" pitchFamily="34" charset="0"/>
                <a:cs typeface="Arial" panose="020B0604020202020204" pitchFamily="34" charset="0"/>
              </a:rPr>
              <a:t>planten </a:t>
            </a:r>
            <a:r>
              <a:rPr lang="nl-NL" sz="2000" dirty="0" smtClean="0">
                <a:latin typeface="Arial" panose="020B0604020202020204" pitchFamily="34" charset="0"/>
                <a:cs typeface="Arial" panose="020B0604020202020204" pitchFamily="34" charset="0"/>
              </a:rPr>
              <a:t>bepalen door middel</a:t>
            </a:r>
          </a:p>
          <a:p>
            <a:pPr marL="0" indent="0" defTabSz="358775">
              <a:buNone/>
              <a:defRPr/>
            </a:pPr>
            <a:r>
              <a:rPr lang="nl-NL" sz="2000" dirty="0">
                <a:latin typeface="Arial" panose="020B0604020202020204" pitchFamily="34" charset="0"/>
                <a:cs typeface="Arial" panose="020B0604020202020204" pitchFamily="34" charset="0"/>
              </a:rPr>
              <a:t>	</a:t>
            </a:r>
            <a:r>
              <a:rPr lang="nl-NL" sz="2000" dirty="0" smtClean="0">
                <a:latin typeface="Arial" panose="020B0604020202020204" pitchFamily="34" charset="0"/>
                <a:cs typeface="Arial" panose="020B0604020202020204" pitchFamily="34" charset="0"/>
              </a:rPr>
              <a:t>van hun bladeren wat </a:t>
            </a:r>
            <a:r>
              <a:rPr lang="nl-NL" sz="2000" dirty="0" smtClean="0">
                <a:latin typeface="Arial" panose="020B0604020202020204" pitchFamily="34" charset="0"/>
                <a:cs typeface="Arial" panose="020B0604020202020204" pitchFamily="34" charset="0"/>
              </a:rPr>
              <a:t>er rondom </a:t>
            </a:r>
            <a:r>
              <a:rPr lang="nl-NL" sz="2000" dirty="0" smtClean="0">
                <a:latin typeface="Arial" panose="020B0604020202020204" pitchFamily="34" charset="0"/>
                <a:cs typeface="Arial" panose="020B0604020202020204" pitchFamily="34" charset="0"/>
              </a:rPr>
              <a:t>hun</a:t>
            </a:r>
          </a:p>
          <a:p>
            <a:pPr marL="0" indent="0" defTabSz="358775">
              <a:buNone/>
              <a:defRPr/>
            </a:pPr>
            <a:r>
              <a:rPr lang="nl-NL" sz="2000" dirty="0">
                <a:latin typeface="Arial" panose="020B0604020202020204" pitchFamily="34" charset="0"/>
                <a:cs typeface="Arial" panose="020B0604020202020204" pitchFamily="34" charset="0"/>
              </a:rPr>
              <a:t>	</a:t>
            </a:r>
            <a:r>
              <a:rPr lang="nl-NL" sz="2000" dirty="0" smtClean="0">
                <a:latin typeface="Arial" panose="020B0604020202020204" pitchFamily="34" charset="0"/>
                <a:cs typeface="Arial" panose="020B0604020202020204" pitchFamily="34" charset="0"/>
              </a:rPr>
              <a:t>leeft</a:t>
            </a:r>
            <a:r>
              <a:rPr lang="nl-NL" sz="2000" dirty="0" smtClean="0">
                <a:latin typeface="Arial" panose="020B0604020202020204" pitchFamily="34" charset="0"/>
                <a:cs typeface="Arial" panose="020B0604020202020204" pitchFamily="34" charset="0"/>
              </a:rPr>
              <a:t>. </a:t>
            </a:r>
          </a:p>
          <a:p>
            <a:pPr marL="358775" lvl="1" indent="0" defTabSz="358775">
              <a:buNone/>
              <a:defRPr/>
            </a:pPr>
            <a:r>
              <a:rPr lang="nl-NL" sz="2000" dirty="0" smtClean="0">
                <a:latin typeface="Arial" panose="020B0604020202020204" pitchFamily="34" charset="0"/>
                <a:cs typeface="Arial" panose="020B0604020202020204" pitchFamily="34" charset="0"/>
              </a:rPr>
              <a:t>Eik en Beuk (Tannine)</a:t>
            </a:r>
          </a:p>
          <a:p>
            <a:pPr marL="358775" lvl="1" indent="0" defTabSz="358775">
              <a:buNone/>
              <a:defRPr/>
            </a:pPr>
            <a:r>
              <a:rPr lang="nl-NL" sz="2000" dirty="0" smtClean="0">
                <a:latin typeface="Arial" panose="020B0604020202020204" pitchFamily="34" charset="0"/>
                <a:cs typeface="Arial" panose="020B0604020202020204" pitchFamily="34" charset="0"/>
              </a:rPr>
              <a:t>Walnoot (</a:t>
            </a:r>
            <a:r>
              <a:rPr lang="nl-NL" sz="2000" dirty="0" err="1" smtClean="0">
                <a:latin typeface="Arial" panose="020B0604020202020204" pitchFamily="34" charset="0"/>
                <a:cs typeface="Arial" panose="020B0604020202020204" pitchFamily="34" charset="0"/>
              </a:rPr>
              <a:t>Juglon</a:t>
            </a:r>
            <a:r>
              <a:rPr lang="nl-NL" sz="2000" dirty="0" smtClean="0">
                <a:latin typeface="Arial" panose="020B0604020202020204" pitchFamily="34" charset="0"/>
                <a:cs typeface="Arial" panose="020B0604020202020204" pitchFamily="34" charset="0"/>
              </a:rPr>
              <a:t>)</a:t>
            </a:r>
            <a:endParaRPr lang="nl-NL" sz="2000" dirty="0">
              <a:latin typeface="Arial" panose="020B0604020202020204" pitchFamily="34" charset="0"/>
              <a:cs typeface="Arial" panose="020B0604020202020204" pitchFamily="34" charset="0"/>
            </a:endParaRPr>
          </a:p>
          <a:p>
            <a:pPr marL="503238" lvl="1" indent="0">
              <a:buFont typeface="Wingdings 3" panose="05040102010807070707" pitchFamily="18" charset="2"/>
              <a:buNone/>
              <a:defRPr/>
            </a:pPr>
            <a:endParaRPr lang="nl-NL" sz="1400" dirty="0"/>
          </a:p>
          <a:p>
            <a:pPr>
              <a:defRPr/>
            </a:pPr>
            <a:endParaRPr lang="nl-NL" sz="1323" dirty="0"/>
          </a:p>
          <a:p>
            <a:pPr>
              <a:defRPr/>
            </a:pPr>
            <a:endParaRPr lang="nl-NL" sz="1323" dirty="0"/>
          </a:p>
          <a:p>
            <a:pPr>
              <a:defRPr/>
            </a:pPr>
            <a:endParaRPr lang="nl-NL" sz="1323" dirty="0"/>
          </a:p>
          <a:p>
            <a:pPr>
              <a:defRPr/>
            </a:pPr>
            <a:endParaRPr lang="nl-NL" sz="1323" dirty="0"/>
          </a:p>
        </p:txBody>
      </p:sp>
      <p:pic>
        <p:nvPicPr>
          <p:cNvPr id="79876" name="Picture 2" descr="http://www.travigators.com/blog/wp-content/uploads/2012/02/Redwood-Forest-Califor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392" y="3419797"/>
            <a:ext cx="392588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1367904" y="131370"/>
            <a:ext cx="5327576"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rgbClr val="000000"/>
                </a:solidFill>
              </a:rPr>
              <a:t>De bodem</a:t>
            </a:r>
          </a:p>
        </p:txBody>
      </p:sp>
      <p:pic>
        <p:nvPicPr>
          <p:cNvPr id="860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525" y="4544566"/>
            <a:ext cx="3600450" cy="2393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238" y="3923853"/>
            <a:ext cx="3038475" cy="3014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4" name="Text Box 2"/>
          <p:cNvSpPr txBox="1">
            <a:spLocks noChangeArrowheads="1"/>
          </p:cNvSpPr>
          <p:nvPr/>
        </p:nvSpPr>
        <p:spPr bwMode="auto">
          <a:xfrm>
            <a:off x="1151880" y="1337816"/>
            <a:ext cx="6481291" cy="4602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Clr>
                <a:srgbClr val="000000"/>
              </a:buClr>
              <a:buSzPct val="100000"/>
            </a:pPr>
            <a:r>
              <a:rPr lang="nl-NL" altLang="nl-NL" sz="2000" dirty="0">
                <a:solidFill>
                  <a:srgbClr val="000000"/>
                </a:solidFill>
              </a:rPr>
              <a:t>Bodem: ontstaat over een lange periode </a:t>
            </a:r>
          </a:p>
          <a:p>
            <a:pPr eaLnBrk="1">
              <a:lnSpc>
                <a:spcPct val="93000"/>
              </a:lnSpc>
              <a:buClr>
                <a:srgbClr val="000000"/>
              </a:buClr>
              <a:buSzPct val="100000"/>
            </a:pPr>
            <a:r>
              <a:rPr lang="nl-NL" altLang="nl-NL" sz="2000" dirty="0">
                <a:solidFill>
                  <a:srgbClr val="000000"/>
                </a:solidFill>
              </a:rPr>
              <a:t>Grond: veen, zand, klei en </a:t>
            </a:r>
            <a:r>
              <a:rPr lang="nl-NL" altLang="nl-NL" sz="2000" dirty="0" err="1">
                <a:solidFill>
                  <a:srgbClr val="000000"/>
                </a:solidFill>
              </a:rPr>
              <a:t>silt</a:t>
            </a:r>
            <a:r>
              <a:rPr lang="nl-NL" altLang="nl-NL" sz="2000" dirty="0">
                <a:solidFill>
                  <a:srgbClr val="000000"/>
                </a:solidFill>
              </a:rPr>
              <a:t> (bodemdeeltjes)</a:t>
            </a: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r>
              <a:rPr lang="nl-NL" altLang="nl-NL" sz="2000" dirty="0">
                <a:solidFill>
                  <a:srgbClr val="000000"/>
                </a:solidFill>
              </a:rPr>
              <a:t>Voedselrijkdom </a:t>
            </a:r>
            <a:br>
              <a:rPr lang="nl-NL" altLang="nl-NL" sz="2000" dirty="0">
                <a:solidFill>
                  <a:srgbClr val="000000"/>
                </a:solidFill>
              </a:rPr>
            </a:br>
            <a:r>
              <a:rPr lang="nl-NL" altLang="nl-NL" sz="2000" dirty="0">
                <a:solidFill>
                  <a:srgbClr val="000000"/>
                </a:solidFill>
              </a:rPr>
              <a:t>Schrale bodems leg je altijd bovenop voedselrijke bodem.</a:t>
            </a: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r>
              <a:rPr lang="nl-NL" altLang="nl-NL" sz="2000" dirty="0">
                <a:solidFill>
                  <a:srgbClr val="000000"/>
                </a:solidFill>
              </a:rPr>
              <a:t>Gestoord bodemprofiel</a:t>
            </a:r>
          </a:p>
          <a:p>
            <a:pPr eaLnBrk="1">
              <a:lnSpc>
                <a:spcPct val="93000"/>
              </a:lnSpc>
              <a:buClr>
                <a:srgbClr val="000000"/>
              </a:buClr>
              <a:buSzPct val="100000"/>
            </a:pPr>
            <a:endParaRPr lang="nl-NL" altLang="nl-NL" sz="2400" dirty="0">
              <a:solidFill>
                <a:srgbClr val="000000"/>
              </a:solidFill>
            </a:endParaRPr>
          </a:p>
          <a:p>
            <a:pPr eaLnBrk="1">
              <a:lnSpc>
                <a:spcPct val="93000"/>
              </a:lnSpc>
              <a:buClr>
                <a:srgbClr val="000000"/>
              </a:buClr>
              <a:buSzPct val="100000"/>
            </a:pPr>
            <a:endParaRPr lang="nl-NL" altLang="nl-NL" sz="2400" dirty="0">
              <a:solidFill>
                <a:srgbClr val="000000"/>
              </a:solidFill>
            </a:endParaRPr>
          </a:p>
          <a:p>
            <a:pPr eaLnBrk="1">
              <a:lnSpc>
                <a:spcPct val="93000"/>
              </a:lnSpc>
              <a:buClr>
                <a:srgbClr val="000000"/>
              </a:buClr>
              <a:buSzPct val="100000"/>
            </a:pPr>
            <a:endParaRPr lang="nl-NL" altLang="nl-NL" sz="2400" dirty="0">
              <a:solidFill>
                <a:srgbClr val="000000"/>
              </a:solidFill>
            </a:endParaRPr>
          </a:p>
          <a:p>
            <a:pPr eaLnBrk="1">
              <a:lnSpc>
                <a:spcPct val="93000"/>
              </a:lnSpc>
              <a:buClr>
                <a:srgbClr val="000000"/>
              </a:buClr>
              <a:buSzPct val="100000"/>
            </a:pPr>
            <a:endParaRPr lang="nl-NL" altLang="nl-NL" sz="2400" dirty="0">
              <a:solidFill>
                <a:srgbClr val="000000"/>
              </a:solidFill>
            </a:endParaRPr>
          </a:p>
          <a:p>
            <a:pPr eaLnBrk="1">
              <a:lnSpc>
                <a:spcPct val="93000"/>
              </a:lnSpc>
              <a:buClr>
                <a:srgbClr val="000000"/>
              </a:buClr>
              <a:buSzPct val="100000"/>
            </a:pPr>
            <a:endParaRPr lang="nl-NL" altLang="nl-NL" sz="2400" dirty="0">
              <a:solidFill>
                <a:srgbClr val="000000"/>
              </a:solidFill>
            </a:endParaRPr>
          </a:p>
          <a:p>
            <a:pPr eaLnBrk="1">
              <a:lnSpc>
                <a:spcPct val="93000"/>
              </a:lnSpc>
              <a:buClr>
                <a:srgbClr val="000000"/>
              </a:buClr>
              <a:buSzPct val="100000"/>
            </a:pPr>
            <a:r>
              <a:rPr lang="nl-NL" altLang="nl-NL" sz="2400" b="1" dirty="0">
                <a:solidFill>
                  <a:srgbClr val="000000"/>
                </a:solidFill>
              </a:rPr>
              <a:t>	</a:t>
            </a:r>
            <a:endParaRPr lang="nl-NL" altLang="nl-NL" sz="2400" dirty="0">
              <a:solidFill>
                <a:srgbClr val="000000"/>
              </a:solidFill>
            </a:endParaRPr>
          </a:p>
          <a:p>
            <a:pPr eaLnBrk="1">
              <a:lnSpc>
                <a:spcPct val="93000"/>
              </a:lnSpc>
              <a:buClr>
                <a:srgbClr val="000000"/>
              </a:buClr>
              <a:buSzPct val="100000"/>
            </a:pPr>
            <a:r>
              <a:rPr lang="nl-NL" altLang="nl-NL" sz="2400" dirty="0">
                <a:solidFill>
                  <a:srgbClr val="000000"/>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67904" y="211002"/>
            <a:ext cx="6928310" cy="1235840"/>
          </a:xfrm>
        </p:spPr>
        <p:txBody>
          <a:bodyPr/>
          <a:lstStyle/>
          <a:p>
            <a:r>
              <a:rPr lang="nl-NL" sz="4000" dirty="0" smtClean="0">
                <a:latin typeface="Arial" panose="020B0604020202020204" pitchFamily="34" charset="0"/>
                <a:cs typeface="Arial" panose="020B0604020202020204" pitchFamily="34" charset="0"/>
              </a:rPr>
              <a:t>Hoe onderzoek je de bodem van een tuin?</a:t>
            </a:r>
            <a:endParaRPr lang="nl-NL" sz="4000"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748890" y="1974017"/>
            <a:ext cx="2869456" cy="1590943"/>
          </a:xfrm>
        </p:spPr>
        <p:txBody>
          <a:bodyPr/>
          <a:lstStyle/>
          <a:p>
            <a:r>
              <a:rPr lang="nl-NL" sz="2000" dirty="0" smtClean="0">
                <a:solidFill>
                  <a:schemeClr val="tx1"/>
                </a:solidFill>
                <a:latin typeface="Arial" panose="020B0604020202020204" pitchFamily="34" charset="0"/>
                <a:cs typeface="Arial" panose="020B0604020202020204" pitchFamily="34" charset="0"/>
              </a:rPr>
              <a:t>Bodem in balans</a:t>
            </a:r>
            <a:endParaRPr lang="nl-NL" sz="2000" dirty="0" smtClean="0">
              <a:solidFill>
                <a:schemeClr val="tx1"/>
              </a:solidFill>
              <a:latin typeface="Arial" panose="020B0604020202020204" pitchFamily="34" charset="0"/>
              <a:cs typeface="Arial" panose="020B0604020202020204" pitchFamily="34" charset="0"/>
              <a:hlinkClick r:id="rId2"/>
            </a:endParaRPr>
          </a:p>
          <a:p>
            <a:pPr marL="0" indent="0">
              <a:buNone/>
            </a:pPr>
            <a:r>
              <a:rPr lang="nl-NL" sz="1200" dirty="0" smtClean="0">
                <a:latin typeface="Arial" panose="020B0604020202020204" pitchFamily="34" charset="0"/>
                <a:cs typeface="Arial" panose="020B0604020202020204" pitchFamily="34" charset="0"/>
                <a:hlinkClick r:id="rId2"/>
              </a:rPr>
              <a:t>	https</a:t>
            </a:r>
            <a:r>
              <a:rPr lang="nl-NL" sz="1200" dirty="0">
                <a:latin typeface="Arial" panose="020B0604020202020204" pitchFamily="34" charset="0"/>
                <a:cs typeface="Arial" panose="020B0604020202020204" pitchFamily="34" charset="0"/>
                <a:hlinkClick r:id="rId2"/>
              </a:rPr>
              <a:t>://</a:t>
            </a:r>
            <a:r>
              <a:rPr lang="nl-NL" sz="1200" dirty="0" smtClean="0">
                <a:latin typeface="Arial" panose="020B0604020202020204" pitchFamily="34" charset="0"/>
                <a:cs typeface="Arial" panose="020B0604020202020204" pitchFamily="34" charset="0"/>
                <a:hlinkClick r:id="rId2"/>
              </a:rPr>
              <a:t>youtu.be/Qugqxxtu-I0</a:t>
            </a:r>
            <a:endParaRPr lang="nl-NL" sz="1200" dirty="0" smtClean="0">
              <a:latin typeface="Arial" panose="020B0604020202020204" pitchFamily="34" charset="0"/>
              <a:cs typeface="Arial" panose="020B0604020202020204" pitchFamily="34" charset="0"/>
            </a:endParaRPr>
          </a:p>
          <a:p>
            <a:r>
              <a:rPr lang="nl-NL" sz="2000" dirty="0" smtClean="0">
                <a:solidFill>
                  <a:schemeClr val="tx1"/>
                </a:solidFill>
                <a:latin typeface="Arial" panose="020B0604020202020204" pitchFamily="34" charset="0"/>
                <a:cs typeface="Arial" panose="020B0604020202020204" pitchFamily="34" charset="0"/>
              </a:rPr>
              <a:t>Bodem beoordelen</a:t>
            </a:r>
            <a:endParaRPr lang="nl-NL" sz="2000" dirty="0" smtClean="0">
              <a:solidFill>
                <a:schemeClr val="tx1"/>
              </a:solidFill>
              <a:latin typeface="Arial" panose="020B0604020202020204" pitchFamily="34" charset="0"/>
              <a:cs typeface="Arial" panose="020B0604020202020204" pitchFamily="34" charset="0"/>
              <a:hlinkClick r:id="rId3"/>
            </a:endParaRPr>
          </a:p>
          <a:p>
            <a:pPr marL="0" indent="0">
              <a:buNone/>
            </a:pPr>
            <a:r>
              <a:rPr lang="nl-NL" sz="1200" dirty="0" smtClean="0">
                <a:latin typeface="Arial" panose="020B0604020202020204" pitchFamily="34" charset="0"/>
                <a:cs typeface="Arial" panose="020B0604020202020204" pitchFamily="34" charset="0"/>
                <a:hlinkClick r:id="rId3"/>
              </a:rPr>
              <a:t>	https</a:t>
            </a:r>
            <a:r>
              <a:rPr lang="nl-NL" sz="1200" dirty="0">
                <a:latin typeface="Arial" panose="020B0604020202020204" pitchFamily="34" charset="0"/>
                <a:cs typeface="Arial" panose="020B0604020202020204" pitchFamily="34" charset="0"/>
                <a:hlinkClick r:id="rId3"/>
              </a:rPr>
              <a:t>://</a:t>
            </a:r>
            <a:r>
              <a:rPr lang="nl-NL" sz="1200" dirty="0" smtClean="0">
                <a:latin typeface="Arial" panose="020B0604020202020204" pitchFamily="34" charset="0"/>
                <a:cs typeface="Arial" panose="020B0604020202020204" pitchFamily="34" charset="0"/>
                <a:hlinkClick r:id="rId3"/>
              </a:rPr>
              <a:t>youtu.be/6gb1Xp3FC34</a:t>
            </a:r>
            <a:endParaRPr lang="nl-NL" sz="1200" dirty="0" smtClean="0">
              <a:latin typeface="Arial" panose="020B0604020202020204" pitchFamily="34" charset="0"/>
              <a:cs typeface="Arial" panose="020B0604020202020204" pitchFamily="34" charset="0"/>
            </a:endParaRPr>
          </a:p>
          <a:p>
            <a:pPr marL="0" indent="0">
              <a:buNone/>
            </a:pPr>
            <a:endParaRPr lang="nl-NL" sz="2000" dirty="0">
              <a:latin typeface="Arial" panose="020B0604020202020204" pitchFamily="34" charset="0"/>
              <a:cs typeface="Arial" panose="020B0604020202020204" pitchFamily="34" charset="0"/>
            </a:endParaRPr>
          </a:p>
        </p:txBody>
      </p:sp>
      <p:sp>
        <p:nvSpPr>
          <p:cNvPr id="5" name="Tekstvak 4"/>
          <p:cNvSpPr txBox="1"/>
          <p:nvPr/>
        </p:nvSpPr>
        <p:spPr>
          <a:xfrm>
            <a:off x="1367904" y="3662817"/>
            <a:ext cx="7056784" cy="523220"/>
          </a:xfrm>
          <a:prstGeom prst="rect">
            <a:avLst/>
          </a:prstGeom>
          <a:noFill/>
        </p:spPr>
        <p:txBody>
          <a:bodyPr wrap="square" rtlCol="0">
            <a:spAutoFit/>
          </a:bodyPr>
          <a:lstStyle/>
          <a:p>
            <a:r>
              <a:rPr lang="nl-NL" sz="2800" dirty="0" smtClean="0">
                <a:solidFill>
                  <a:schemeClr val="tx1"/>
                </a:solidFill>
              </a:rPr>
              <a:t>ALTERNATIEVE BODEMS:</a:t>
            </a:r>
            <a:endParaRPr lang="nl-NL" sz="2800" dirty="0">
              <a:solidFill>
                <a:schemeClr val="tx1"/>
              </a:solidFill>
            </a:endParaRPr>
          </a:p>
        </p:txBody>
      </p:sp>
      <p:pic>
        <p:nvPicPr>
          <p:cNvPr id="6" name="Afbeelding 5"/>
          <p:cNvPicPr>
            <a:picLocks noChangeAspect="1"/>
          </p:cNvPicPr>
          <p:nvPr/>
        </p:nvPicPr>
        <p:blipFill>
          <a:blip r:embed="rId4"/>
          <a:stretch>
            <a:fillRect/>
          </a:stretch>
        </p:blipFill>
        <p:spPr>
          <a:xfrm>
            <a:off x="5706134" y="2124670"/>
            <a:ext cx="3958932" cy="1319644"/>
          </a:xfrm>
          <a:prstGeom prst="rect">
            <a:avLst/>
          </a:prstGeom>
        </p:spPr>
      </p:pic>
      <p:pic>
        <p:nvPicPr>
          <p:cNvPr id="7" name="Afbeelding 6"/>
          <p:cNvPicPr>
            <a:picLocks noChangeAspect="1"/>
          </p:cNvPicPr>
          <p:nvPr/>
        </p:nvPicPr>
        <p:blipFill>
          <a:blip r:embed="rId5"/>
          <a:stretch>
            <a:fillRect/>
          </a:stretch>
        </p:blipFill>
        <p:spPr>
          <a:xfrm>
            <a:off x="858082" y="4112729"/>
            <a:ext cx="2572735" cy="1926503"/>
          </a:xfrm>
          <a:prstGeom prst="rect">
            <a:avLst/>
          </a:prstGeom>
        </p:spPr>
      </p:pic>
      <p:pic>
        <p:nvPicPr>
          <p:cNvPr id="8" name="Afbeelding 7"/>
          <p:cNvPicPr>
            <a:picLocks noChangeAspect="1"/>
          </p:cNvPicPr>
          <p:nvPr/>
        </p:nvPicPr>
        <p:blipFill>
          <a:blip r:embed="rId6"/>
          <a:stretch>
            <a:fillRect/>
          </a:stretch>
        </p:blipFill>
        <p:spPr>
          <a:xfrm>
            <a:off x="5412720" y="4283893"/>
            <a:ext cx="3732048" cy="1584176"/>
          </a:xfrm>
          <a:prstGeom prst="rect">
            <a:avLst/>
          </a:prstGeom>
        </p:spPr>
      </p:pic>
      <p:pic>
        <p:nvPicPr>
          <p:cNvPr id="9" name="Afbeelding 8"/>
          <p:cNvPicPr>
            <a:picLocks noChangeAspect="1"/>
          </p:cNvPicPr>
          <p:nvPr/>
        </p:nvPicPr>
        <p:blipFill>
          <a:blip r:embed="rId7"/>
          <a:stretch>
            <a:fillRect/>
          </a:stretch>
        </p:blipFill>
        <p:spPr>
          <a:xfrm>
            <a:off x="7128544" y="5508029"/>
            <a:ext cx="2804403" cy="1859441"/>
          </a:xfrm>
          <a:prstGeom prst="rect">
            <a:avLst/>
          </a:prstGeom>
        </p:spPr>
      </p:pic>
      <p:pic>
        <p:nvPicPr>
          <p:cNvPr id="10" name="Afbeelding 9"/>
          <p:cNvPicPr>
            <a:picLocks noChangeAspect="1"/>
          </p:cNvPicPr>
          <p:nvPr/>
        </p:nvPicPr>
        <p:blipFill>
          <a:blip r:embed="rId8"/>
          <a:stretch>
            <a:fillRect/>
          </a:stretch>
        </p:blipFill>
        <p:spPr>
          <a:xfrm>
            <a:off x="2144450" y="6039232"/>
            <a:ext cx="2275596" cy="1520443"/>
          </a:xfrm>
          <a:prstGeom prst="rect">
            <a:avLst/>
          </a:prstGeom>
        </p:spPr>
      </p:pic>
      <p:pic>
        <p:nvPicPr>
          <p:cNvPr id="11" name="Afbeelding 10"/>
          <p:cNvPicPr>
            <a:picLocks noChangeAspect="1"/>
          </p:cNvPicPr>
          <p:nvPr/>
        </p:nvPicPr>
        <p:blipFill>
          <a:blip r:embed="rId9"/>
          <a:stretch>
            <a:fillRect/>
          </a:stretch>
        </p:blipFill>
        <p:spPr>
          <a:xfrm>
            <a:off x="5106430" y="6023381"/>
            <a:ext cx="1164202" cy="1407409"/>
          </a:xfrm>
          <a:prstGeom prst="rect">
            <a:avLst/>
          </a:prstGeom>
        </p:spPr>
      </p:pic>
      <p:pic>
        <p:nvPicPr>
          <p:cNvPr id="12" name="Afbeelding 11"/>
          <p:cNvPicPr>
            <a:picLocks noChangeAspect="1"/>
          </p:cNvPicPr>
          <p:nvPr/>
        </p:nvPicPr>
        <p:blipFill>
          <a:blip r:embed="rId10"/>
          <a:stretch>
            <a:fillRect/>
          </a:stretch>
        </p:blipFill>
        <p:spPr>
          <a:xfrm>
            <a:off x="3618346" y="4611317"/>
            <a:ext cx="1528295" cy="1148380"/>
          </a:xfrm>
          <a:prstGeom prst="rect">
            <a:avLst/>
          </a:prstGeom>
        </p:spPr>
      </p:pic>
    </p:spTree>
    <p:extLst>
      <p:ext uri="{BB962C8B-B14F-4D97-AF65-F5344CB8AC3E}">
        <p14:creationId xmlns:p14="http://schemas.microsoft.com/office/powerpoint/2010/main" val="3563576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67904" y="211002"/>
            <a:ext cx="6928310" cy="923436"/>
          </a:xfrm>
        </p:spPr>
        <p:txBody>
          <a:bodyPr/>
          <a:lstStyle/>
          <a:p>
            <a:r>
              <a:rPr lang="nl-NL" sz="4000" dirty="0" smtClean="0">
                <a:latin typeface="Arial" panose="020B0604020202020204" pitchFamily="34" charset="0"/>
                <a:cs typeface="Arial" panose="020B0604020202020204" pitchFamily="34" charset="0"/>
              </a:rPr>
              <a:t>Alternatieve bodems</a:t>
            </a:r>
            <a:endParaRPr lang="nl-NL" sz="40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a:stretch>
            <a:fillRect/>
          </a:stretch>
        </p:blipFill>
        <p:spPr>
          <a:xfrm>
            <a:off x="1223888" y="1609306"/>
            <a:ext cx="3744416" cy="2803876"/>
          </a:xfrm>
          <a:prstGeom prst="rect">
            <a:avLst/>
          </a:prstGeom>
        </p:spPr>
      </p:pic>
      <p:pic>
        <p:nvPicPr>
          <p:cNvPr id="8" name="Afbeelding 7"/>
          <p:cNvPicPr>
            <a:picLocks noChangeAspect="1"/>
          </p:cNvPicPr>
          <p:nvPr/>
        </p:nvPicPr>
        <p:blipFill>
          <a:blip r:embed="rId3"/>
          <a:stretch>
            <a:fillRect/>
          </a:stretch>
        </p:blipFill>
        <p:spPr>
          <a:xfrm>
            <a:off x="1223888" y="4643933"/>
            <a:ext cx="4919518" cy="2088232"/>
          </a:xfrm>
          <a:prstGeom prst="rect">
            <a:avLst/>
          </a:prstGeom>
        </p:spPr>
      </p:pic>
      <p:pic>
        <p:nvPicPr>
          <p:cNvPr id="9" name="Afbeelding 8"/>
          <p:cNvPicPr>
            <a:picLocks noChangeAspect="1"/>
          </p:cNvPicPr>
          <p:nvPr/>
        </p:nvPicPr>
        <p:blipFill>
          <a:blip r:embed="rId4"/>
          <a:stretch>
            <a:fillRect/>
          </a:stretch>
        </p:blipFill>
        <p:spPr>
          <a:xfrm>
            <a:off x="6300811" y="4633649"/>
            <a:ext cx="2804403" cy="1859441"/>
          </a:xfrm>
          <a:prstGeom prst="rect">
            <a:avLst/>
          </a:prstGeom>
        </p:spPr>
      </p:pic>
      <p:pic>
        <p:nvPicPr>
          <p:cNvPr id="12" name="Afbeelding 11"/>
          <p:cNvPicPr>
            <a:picLocks noChangeAspect="1"/>
          </p:cNvPicPr>
          <p:nvPr/>
        </p:nvPicPr>
        <p:blipFill>
          <a:blip r:embed="rId5"/>
          <a:stretch>
            <a:fillRect/>
          </a:stretch>
        </p:blipFill>
        <p:spPr>
          <a:xfrm>
            <a:off x="5376772" y="1635970"/>
            <a:ext cx="3695988" cy="2777212"/>
          </a:xfrm>
          <a:prstGeom prst="rect">
            <a:avLst/>
          </a:prstGeom>
        </p:spPr>
      </p:pic>
      <p:sp>
        <p:nvSpPr>
          <p:cNvPr id="13" name="Rechthoek 12"/>
          <p:cNvSpPr/>
          <p:nvPr/>
        </p:nvSpPr>
        <p:spPr>
          <a:xfrm>
            <a:off x="1548236" y="3779837"/>
            <a:ext cx="1710725" cy="369332"/>
          </a:xfrm>
          <a:prstGeom prst="rect">
            <a:avLst/>
          </a:prstGeom>
        </p:spPr>
        <p:txBody>
          <a:bodyPr wrap="none">
            <a:spAutoFit/>
          </a:bodyPr>
          <a:lstStyle/>
          <a:p>
            <a:r>
              <a:rPr lang="nl-NL" dirty="0" err="1" smtClean="0"/>
              <a:t>dakbegroening</a:t>
            </a:r>
            <a:endParaRPr lang="nl-NL" dirty="0"/>
          </a:p>
        </p:txBody>
      </p:sp>
      <p:sp>
        <p:nvSpPr>
          <p:cNvPr id="14" name="Rechthoek 13"/>
          <p:cNvSpPr/>
          <p:nvPr/>
        </p:nvSpPr>
        <p:spPr>
          <a:xfrm>
            <a:off x="6552480" y="3779837"/>
            <a:ext cx="1095172" cy="369332"/>
          </a:xfrm>
          <a:prstGeom prst="rect">
            <a:avLst/>
          </a:prstGeom>
        </p:spPr>
        <p:txBody>
          <a:bodyPr wrap="none">
            <a:spAutoFit/>
          </a:bodyPr>
          <a:lstStyle/>
          <a:p>
            <a:r>
              <a:rPr lang="nl-NL" dirty="0" smtClean="0">
                <a:solidFill>
                  <a:schemeClr val="tx1"/>
                </a:solidFill>
              </a:rPr>
              <a:t>steenwol</a:t>
            </a:r>
            <a:endParaRPr lang="nl-NL" dirty="0">
              <a:solidFill>
                <a:schemeClr val="tx1"/>
              </a:solidFill>
            </a:endParaRPr>
          </a:p>
        </p:txBody>
      </p:sp>
      <p:sp>
        <p:nvSpPr>
          <p:cNvPr id="15" name="Rechthoek 14"/>
          <p:cNvSpPr/>
          <p:nvPr/>
        </p:nvSpPr>
        <p:spPr>
          <a:xfrm>
            <a:off x="1799952" y="6205598"/>
            <a:ext cx="1890261" cy="369332"/>
          </a:xfrm>
          <a:prstGeom prst="rect">
            <a:avLst/>
          </a:prstGeom>
        </p:spPr>
        <p:txBody>
          <a:bodyPr wrap="none">
            <a:spAutoFit/>
          </a:bodyPr>
          <a:lstStyle/>
          <a:p>
            <a:r>
              <a:rPr lang="nl-NL" dirty="0" err="1" smtClean="0"/>
              <a:t>gevelbegroening</a:t>
            </a:r>
            <a:endParaRPr lang="nl-NL" dirty="0"/>
          </a:p>
        </p:txBody>
      </p:sp>
    </p:spTree>
    <p:extLst>
      <p:ext uri="{BB962C8B-B14F-4D97-AF65-F5344CB8AC3E}">
        <p14:creationId xmlns:p14="http://schemas.microsoft.com/office/powerpoint/2010/main" val="35733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1511920" y="118015"/>
            <a:ext cx="18002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rgbClr val="000000"/>
                </a:solidFill>
              </a:rPr>
              <a:t>Reliëf</a:t>
            </a:r>
            <a:r>
              <a:rPr lang="nl-NL" altLang="nl-NL" sz="4400" dirty="0">
                <a:solidFill>
                  <a:srgbClr val="000000"/>
                </a:solidFill>
              </a:rPr>
              <a:t> </a:t>
            </a:r>
          </a:p>
        </p:txBody>
      </p:sp>
      <p:sp>
        <p:nvSpPr>
          <p:cNvPr id="88069" name="Text Box 2"/>
          <p:cNvSpPr txBox="1">
            <a:spLocks noChangeArrowheads="1"/>
          </p:cNvSpPr>
          <p:nvPr/>
        </p:nvSpPr>
        <p:spPr bwMode="auto">
          <a:xfrm>
            <a:off x="1295896" y="1547589"/>
            <a:ext cx="8569522"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Clr>
                <a:srgbClr val="000000"/>
              </a:buClr>
              <a:buSzPct val="100000"/>
            </a:pPr>
            <a:r>
              <a:rPr lang="nl-NL" altLang="nl-NL" sz="2000" dirty="0" smtClean="0">
                <a:solidFill>
                  <a:srgbClr val="000000"/>
                </a:solidFill>
              </a:rPr>
              <a:t>Macro-reliëf</a:t>
            </a:r>
            <a:endParaRPr lang="nl-NL" altLang="nl-NL" sz="2000" dirty="0">
              <a:solidFill>
                <a:srgbClr val="000000"/>
              </a:solidFill>
            </a:endParaRPr>
          </a:p>
          <a:p>
            <a:pPr eaLnBrk="1">
              <a:lnSpc>
                <a:spcPct val="93000"/>
              </a:lnSpc>
              <a:buClr>
                <a:srgbClr val="000000"/>
              </a:buClr>
              <a:buSzPct val="100000"/>
            </a:pPr>
            <a:r>
              <a:rPr lang="nl-NL" altLang="nl-NL" sz="2000" dirty="0">
                <a:solidFill>
                  <a:srgbClr val="000000"/>
                </a:solidFill>
              </a:rPr>
              <a:t>Microreliëf </a:t>
            </a: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r>
              <a:rPr lang="nl-NL" altLang="nl-NL" sz="2000" dirty="0">
                <a:solidFill>
                  <a:srgbClr val="000000"/>
                </a:solidFill>
              </a:rPr>
              <a:t>Als je reliëf in een terrein hebt, dan heb je automatisch </a:t>
            </a:r>
            <a:r>
              <a:rPr lang="nl-NL" altLang="nl-NL" sz="2000" dirty="0" smtClean="0">
                <a:solidFill>
                  <a:srgbClr val="000000"/>
                </a:solidFill>
              </a:rPr>
              <a:t>microklimaten.</a:t>
            </a:r>
          </a:p>
          <a:p>
            <a:pPr eaLnBrk="1">
              <a:lnSpc>
                <a:spcPct val="93000"/>
              </a:lnSpc>
              <a:buClr>
                <a:srgbClr val="000000"/>
              </a:buClr>
              <a:buSzPct val="100000"/>
            </a:pPr>
            <a:r>
              <a:rPr lang="nl-NL" altLang="nl-NL" sz="2000" dirty="0" smtClean="0">
                <a:solidFill>
                  <a:srgbClr val="000000"/>
                </a:solidFill>
              </a:rPr>
              <a:t>Het </a:t>
            </a:r>
            <a:r>
              <a:rPr lang="nl-NL" altLang="nl-NL" sz="2000" dirty="0">
                <a:solidFill>
                  <a:srgbClr val="000000"/>
                </a:solidFill>
              </a:rPr>
              <a:t>ene stuk </a:t>
            </a:r>
            <a:r>
              <a:rPr lang="nl-NL" altLang="nl-NL" sz="2000" dirty="0" smtClean="0">
                <a:solidFill>
                  <a:srgbClr val="000000"/>
                </a:solidFill>
              </a:rPr>
              <a:t>is </a:t>
            </a:r>
            <a:r>
              <a:rPr lang="nl-NL" altLang="nl-NL" sz="2000" dirty="0">
                <a:solidFill>
                  <a:srgbClr val="000000"/>
                </a:solidFill>
              </a:rPr>
              <a:t>natter </a:t>
            </a:r>
            <a:r>
              <a:rPr lang="nl-NL" altLang="nl-NL" sz="2000" dirty="0" smtClean="0">
                <a:solidFill>
                  <a:srgbClr val="000000"/>
                </a:solidFill>
              </a:rPr>
              <a:t>dan het andere</a:t>
            </a:r>
          </a:p>
          <a:p>
            <a:pPr eaLnBrk="1">
              <a:lnSpc>
                <a:spcPct val="93000"/>
              </a:lnSpc>
              <a:buClr>
                <a:srgbClr val="000000"/>
              </a:buClr>
              <a:buSzPct val="100000"/>
            </a:pPr>
            <a:r>
              <a:rPr lang="nl-NL" altLang="nl-NL" sz="2000" dirty="0" smtClean="0">
                <a:solidFill>
                  <a:srgbClr val="000000"/>
                </a:solidFill>
              </a:rPr>
              <a:t>De vochtigheid heeft ook invloed op de temperatuur </a:t>
            </a:r>
            <a:endParaRPr lang="nl-NL" altLang="nl-NL" sz="2000" dirty="0">
              <a:solidFill>
                <a:srgbClr val="000000"/>
              </a:solidFill>
            </a:endParaRP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r>
              <a:rPr lang="nl-NL" altLang="nl-NL" sz="2000" dirty="0">
                <a:solidFill>
                  <a:srgbClr val="000000"/>
                </a:solidFill>
              </a:rPr>
              <a:t>Hoe groter dit oppervlak is hoe meer soorten je kunt verwachten. </a:t>
            </a: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endParaRPr lang="nl-NL" altLang="nl-NL" sz="2000" dirty="0">
              <a:solidFill>
                <a:srgbClr val="000000"/>
              </a:solidFill>
            </a:endParaRPr>
          </a:p>
          <a:p>
            <a:pPr eaLnBrk="1">
              <a:lnSpc>
                <a:spcPct val="93000"/>
              </a:lnSpc>
              <a:buClr>
                <a:srgbClr val="000000"/>
              </a:buClr>
              <a:buSzPct val="100000"/>
            </a:pPr>
            <a:r>
              <a:rPr lang="nl-NL" altLang="nl-NL" sz="2000" b="1" dirty="0">
                <a:solidFill>
                  <a:srgbClr val="000000"/>
                </a:solidFill>
              </a:rPr>
              <a:t>	</a:t>
            </a:r>
            <a:endParaRPr lang="nl-NL" altLang="nl-NL" sz="2000" dirty="0">
              <a:solidFill>
                <a:srgbClr val="000000"/>
              </a:solidFill>
            </a:endParaRPr>
          </a:p>
          <a:p>
            <a:pPr eaLnBrk="1">
              <a:lnSpc>
                <a:spcPct val="93000"/>
              </a:lnSpc>
              <a:buClr>
                <a:srgbClr val="000000"/>
              </a:buClr>
              <a:buSzPct val="100000"/>
            </a:pPr>
            <a:r>
              <a:rPr lang="nl-NL" altLang="nl-NL" sz="2000" dirty="0">
                <a:solidFill>
                  <a:srgbClr val="000000"/>
                </a:solidFill>
              </a:rPr>
              <a:t>	</a:t>
            </a:r>
          </a:p>
        </p:txBody>
      </p:sp>
      <p:pic>
        <p:nvPicPr>
          <p:cNvPr id="2" name="Afbeelding 1"/>
          <p:cNvPicPr>
            <a:picLocks noChangeAspect="1"/>
          </p:cNvPicPr>
          <p:nvPr/>
        </p:nvPicPr>
        <p:blipFill>
          <a:blip r:embed="rId3"/>
          <a:stretch>
            <a:fillRect/>
          </a:stretch>
        </p:blipFill>
        <p:spPr>
          <a:xfrm>
            <a:off x="1277055" y="4355901"/>
            <a:ext cx="3603048" cy="2700762"/>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222" y="4354880"/>
            <a:ext cx="4039047" cy="2684546"/>
          </a:xfrm>
          <a:prstGeom prst="rect">
            <a:avLst/>
          </a:prstGeom>
        </p:spPr>
      </p:pic>
      <p:sp>
        <p:nvSpPr>
          <p:cNvPr id="8" name="Text Box 1"/>
          <p:cNvSpPr txBox="1">
            <a:spLocks noChangeArrowheads="1"/>
          </p:cNvSpPr>
          <p:nvPr/>
        </p:nvSpPr>
        <p:spPr bwMode="auto">
          <a:xfrm>
            <a:off x="3096096" y="118015"/>
            <a:ext cx="432048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smtClean="0">
                <a:solidFill>
                  <a:srgbClr val="000000"/>
                </a:solidFill>
              </a:rPr>
              <a:t>= hoogteverschil</a:t>
            </a:r>
            <a:endParaRPr lang="nl-NL" altLang="nl-NL" sz="4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41425"/>
            <a:ext cx="8402638"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2"/>
          <p:cNvSpPr txBox="1">
            <a:spLocks noChangeArrowheads="1"/>
          </p:cNvSpPr>
          <p:nvPr/>
        </p:nvSpPr>
        <p:spPr bwMode="auto">
          <a:xfrm>
            <a:off x="503238" y="2135188"/>
            <a:ext cx="9072562" cy="438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nl-NL"/>
          </a:p>
        </p:txBody>
      </p:sp>
      <p:sp>
        <p:nvSpPr>
          <p:cNvPr id="111623" name="Text Box 6"/>
          <p:cNvSpPr txBox="1">
            <a:spLocks noChangeArrowheads="1"/>
          </p:cNvSpPr>
          <p:nvPr/>
        </p:nvSpPr>
        <p:spPr bwMode="auto">
          <a:xfrm>
            <a:off x="647700" y="2592388"/>
            <a:ext cx="8496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000" b="1">
                <a:solidFill>
                  <a:srgbClr val="FFFFFF"/>
                </a:solidFill>
              </a:rPr>
              <a:t>Nabespreking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r>
              <a:rPr lang="nl-NL" altLang="nl-NL" sz="4400">
                <a:solidFill>
                  <a:srgbClr val="000000"/>
                </a:solidFill>
              </a:rPr>
              <a:t>Score van een tuin: het label</a:t>
            </a: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24" y="1205456"/>
            <a:ext cx="5003973" cy="500397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de levende tuin logo">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2159992" y="559656"/>
            <a:ext cx="6610226" cy="6641244"/>
          </a:xfrm>
          <a:prstGeom prst="rect">
            <a:avLst/>
          </a:prstGeom>
          <a:noFill/>
          <a:ln>
            <a:noFill/>
          </a:ln>
        </p:spPr>
      </p:pic>
    </p:spTree>
    <p:extLst>
      <p:ext uri="{BB962C8B-B14F-4D97-AF65-F5344CB8AC3E}">
        <p14:creationId xmlns:p14="http://schemas.microsoft.com/office/powerpoint/2010/main" val="39594398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3"/>
          <a:stretch>
            <a:fillRect/>
          </a:stretch>
        </p:blipFill>
        <p:spPr>
          <a:xfrm>
            <a:off x="359792" y="467469"/>
            <a:ext cx="9396024" cy="6606438"/>
          </a:xfrm>
          <a:prstGeom prst="rect">
            <a:avLst/>
          </a:prstGeom>
        </p:spPr>
      </p:pic>
    </p:spTree>
    <p:extLst>
      <p:ext uri="{BB962C8B-B14F-4D97-AF65-F5344CB8AC3E}">
        <p14:creationId xmlns:p14="http://schemas.microsoft.com/office/powerpoint/2010/main" val="1846418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503238" y="287338"/>
            <a:ext cx="907256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algn="ctr" eaLnBrk="1">
              <a:lnSpc>
                <a:spcPct val="93000"/>
              </a:lnSpc>
              <a:buSzPct val="100000"/>
            </a:pPr>
            <a:endParaRPr lang="nl-NL" altLang="nl-NL" sz="4400" dirty="0">
              <a:solidFill>
                <a:srgbClr val="000000"/>
              </a:solidFill>
            </a:endParaRPr>
          </a:p>
        </p:txBody>
      </p:sp>
      <p:sp>
        <p:nvSpPr>
          <p:cNvPr id="2" name="Titel 1"/>
          <p:cNvSpPr>
            <a:spLocks noGrp="1"/>
          </p:cNvSpPr>
          <p:nvPr>
            <p:ph type="ctrTitle"/>
          </p:nvPr>
        </p:nvSpPr>
        <p:spPr>
          <a:xfrm>
            <a:off x="1150864" y="1654589"/>
            <a:ext cx="8424936" cy="1155605"/>
          </a:xfrm>
        </p:spPr>
        <p:txBody>
          <a:bodyPr/>
          <a:lstStyle/>
          <a:p>
            <a:r>
              <a:rPr lang="nl-NL" b="1" dirty="0" smtClean="0"/>
              <a:t>BODEM EN EFFECTEN</a:t>
            </a:r>
            <a:endParaRPr lang="nl-NL" b="1" dirty="0"/>
          </a:p>
        </p:txBody>
      </p:sp>
      <p:sp>
        <p:nvSpPr>
          <p:cNvPr id="3" name="Ondertitel 2"/>
          <p:cNvSpPr>
            <a:spLocks noGrp="1"/>
          </p:cNvSpPr>
          <p:nvPr>
            <p:ph type="subTitle" idx="1"/>
          </p:nvPr>
        </p:nvSpPr>
        <p:spPr>
          <a:xfrm>
            <a:off x="3528144" y="3034901"/>
            <a:ext cx="2880320" cy="1241518"/>
          </a:xfrm>
        </p:spPr>
        <p:txBody>
          <a:bodyPr/>
          <a:lstStyle/>
          <a:p>
            <a:r>
              <a:rPr lang="nl-NL" b="1" dirty="0" smtClean="0"/>
              <a:t>BODEMKUNDE</a:t>
            </a:r>
          </a:p>
          <a:p>
            <a:r>
              <a:rPr lang="nl-NL" b="1" dirty="0" smtClean="0"/>
              <a:t>LEVENDE BODEM</a:t>
            </a:r>
          </a:p>
          <a:p>
            <a:r>
              <a:rPr lang="nl-NL" b="1" dirty="0" smtClean="0"/>
              <a:t>INNOVATIES</a:t>
            </a:r>
            <a:endParaRPr lang="nl-NL" b="1" dirty="0"/>
          </a:p>
        </p:txBody>
      </p:sp>
    </p:spTree>
    <p:extLst>
      <p:ext uri="{BB962C8B-B14F-4D97-AF65-F5344CB8AC3E}">
        <p14:creationId xmlns:p14="http://schemas.microsoft.com/office/powerpoint/2010/main" val="13257728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1223887" y="207963"/>
            <a:ext cx="6777115" cy="55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888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4000" dirty="0">
                <a:solidFill>
                  <a:srgbClr val="000000"/>
                </a:solidFill>
              </a:rPr>
              <a:t>Bodem en grondwerk</a:t>
            </a:r>
          </a:p>
        </p:txBody>
      </p:sp>
      <p:sp>
        <p:nvSpPr>
          <p:cNvPr id="55299" name="Text Box 2"/>
          <p:cNvSpPr txBox="1">
            <a:spLocks noChangeArrowheads="1"/>
          </p:cNvSpPr>
          <p:nvPr/>
        </p:nvSpPr>
        <p:spPr bwMode="auto">
          <a:xfrm>
            <a:off x="719832" y="1835621"/>
            <a:ext cx="9144000" cy="3240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341313">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1pPr>
            <a:lvl2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2pPr>
            <a:lvl3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3pPr>
            <a:lvl4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4pPr>
            <a:lvl5pPr>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anose="020B0604020202020204" pitchFamily="34" charset="0"/>
                <a:ea typeface="Microsoft YaHei" panose="020B0503020204020204" pitchFamily="34" charset="-122"/>
              </a:defRPr>
            </a:lvl9pPr>
          </a:lstStyle>
          <a:p>
            <a:pPr eaLnBrk="1">
              <a:lnSpc>
                <a:spcPct val="93000"/>
              </a:lnSpc>
              <a:buSzPct val="100000"/>
            </a:pPr>
            <a:r>
              <a:rPr lang="nl-NL" altLang="nl-NL" sz="2400" dirty="0" smtClean="0">
                <a:solidFill>
                  <a:srgbClr val="000000"/>
                </a:solidFill>
              </a:rPr>
              <a:t>Bodemschimmels en </a:t>
            </a:r>
            <a:r>
              <a:rPr lang="nl-NL" altLang="nl-NL" sz="2400" dirty="0" err="1" smtClean="0">
                <a:solidFill>
                  <a:srgbClr val="000000"/>
                </a:solidFill>
              </a:rPr>
              <a:t>mycorrhiza</a:t>
            </a:r>
            <a:endParaRPr lang="nl-NL" altLang="nl-NL" sz="2400" dirty="0" smtClean="0">
              <a:solidFill>
                <a:srgbClr val="000000"/>
              </a:solidFill>
            </a:endParaRPr>
          </a:p>
          <a:p>
            <a:pPr eaLnBrk="1">
              <a:lnSpc>
                <a:spcPct val="93000"/>
              </a:lnSpc>
              <a:buSzPct val="100000"/>
            </a:pPr>
            <a:r>
              <a:rPr lang="nl-NL" altLang="nl-NL" sz="1200" dirty="0" smtClean="0">
                <a:solidFill>
                  <a:srgbClr val="000000"/>
                </a:solidFill>
                <a:hlinkClick r:id="rId3"/>
              </a:rPr>
              <a:t>http</a:t>
            </a:r>
            <a:r>
              <a:rPr lang="nl-NL" altLang="nl-NL" sz="1200" dirty="0">
                <a:solidFill>
                  <a:srgbClr val="000000"/>
                </a:solidFill>
                <a:hlinkClick r:id="rId3"/>
              </a:rPr>
              <a:t>://www.ted.com/talks/paul_stamets_on_6_ways_mushrooms_can_save_the_world.html</a:t>
            </a:r>
            <a:r>
              <a:rPr lang="nl-NL" altLang="nl-NL" sz="1200" dirty="0">
                <a:solidFill>
                  <a:srgbClr val="000000"/>
                </a:solidFill>
              </a:rPr>
              <a:t> </a:t>
            </a:r>
          </a:p>
          <a:p>
            <a:pPr eaLnBrk="1">
              <a:lnSpc>
                <a:spcPct val="93000"/>
              </a:lnSpc>
              <a:buSzPct val="100000"/>
            </a:pPr>
            <a:endParaRPr lang="nl-NL" altLang="nl-NL" sz="2400" dirty="0">
              <a:solidFill>
                <a:srgbClr val="000000"/>
              </a:solidFill>
            </a:endParaRPr>
          </a:p>
          <a:p>
            <a:pPr eaLnBrk="1">
              <a:lnSpc>
                <a:spcPct val="93000"/>
              </a:lnSpc>
              <a:buSzPct val="100000"/>
            </a:pPr>
            <a:r>
              <a:rPr lang="nl-NL" altLang="nl-NL" sz="2400" dirty="0" smtClean="0">
                <a:solidFill>
                  <a:srgbClr val="000000"/>
                </a:solidFill>
              </a:rPr>
              <a:t>en </a:t>
            </a:r>
            <a:endParaRPr lang="nl-NL" altLang="nl-NL" sz="2400" dirty="0">
              <a:solidFill>
                <a:srgbClr val="000000"/>
              </a:solidFill>
            </a:endParaRPr>
          </a:p>
          <a:p>
            <a:pPr eaLnBrk="1">
              <a:lnSpc>
                <a:spcPct val="93000"/>
              </a:lnSpc>
              <a:buSzPct val="100000"/>
            </a:pPr>
            <a:r>
              <a:rPr lang="nl-NL" altLang="nl-NL" sz="2400" dirty="0" smtClean="0">
                <a:solidFill>
                  <a:srgbClr val="000000"/>
                </a:solidFill>
              </a:rPr>
              <a:t>De </a:t>
            </a:r>
            <a:r>
              <a:rPr lang="nl-NL" altLang="nl-NL" sz="2400" dirty="0">
                <a:solidFill>
                  <a:srgbClr val="000000"/>
                </a:solidFill>
              </a:rPr>
              <a:t>levende </a:t>
            </a:r>
            <a:r>
              <a:rPr lang="nl-NL" altLang="nl-NL" sz="2400" dirty="0" err="1">
                <a:solidFill>
                  <a:srgbClr val="000000"/>
                </a:solidFill>
              </a:rPr>
              <a:t>tuin_Thema</a:t>
            </a:r>
            <a:r>
              <a:rPr lang="nl-NL" altLang="nl-NL" sz="2400" dirty="0">
                <a:solidFill>
                  <a:srgbClr val="000000"/>
                </a:solidFill>
              </a:rPr>
              <a:t> Bodem</a:t>
            </a:r>
          </a:p>
          <a:p>
            <a:pPr eaLnBrk="1">
              <a:lnSpc>
                <a:spcPct val="93000"/>
              </a:lnSpc>
              <a:buSzPct val="100000"/>
            </a:pPr>
            <a:r>
              <a:rPr lang="nl-NL" altLang="nl-NL" sz="1200" dirty="0">
                <a:solidFill>
                  <a:srgbClr val="CCCCFF"/>
                </a:solidFill>
                <a:hlinkClick r:id="rId4"/>
              </a:rPr>
              <a:t>http://www.youtube.com/watch?v=cpBkw4E9Kb0</a:t>
            </a:r>
          </a:p>
          <a:p>
            <a:pPr eaLnBrk="1">
              <a:lnSpc>
                <a:spcPct val="93000"/>
              </a:lnSpc>
              <a:buSzPct val="100000"/>
            </a:pPr>
            <a:endParaRPr lang="nl-NL" altLang="nl-NL" sz="2400" dirty="0">
              <a:solidFill>
                <a:srgbClr val="000000"/>
              </a:solidFill>
            </a:endParaRPr>
          </a:p>
          <a:p>
            <a:pPr eaLnBrk="1">
              <a:lnSpc>
                <a:spcPct val="93000"/>
              </a:lnSpc>
              <a:buSzPct val="100000"/>
            </a:pPr>
            <a:endParaRPr lang="nl-NL" altLang="nl-NL" sz="2400" dirty="0">
              <a:solidFill>
                <a:srgbClr val="000000"/>
              </a:solidFill>
            </a:endParaRPr>
          </a:p>
          <a:p>
            <a:pPr eaLnBrk="1">
              <a:lnSpc>
                <a:spcPct val="93000"/>
              </a:lnSpc>
              <a:buSzPct val="100000"/>
            </a:pPr>
            <a:endParaRPr lang="nl-NL" altLang="nl-NL" sz="2400" dirty="0">
              <a:solidFill>
                <a:srgbClr val="000000"/>
              </a:solidFill>
            </a:endParaRPr>
          </a:p>
          <a:p>
            <a:pPr eaLnBrk="1">
              <a:lnSpc>
                <a:spcPct val="93000"/>
              </a:lnSpc>
              <a:buSzPct val="100000"/>
            </a:pPr>
            <a:endParaRPr lang="nl-NL" altLang="nl-NL" sz="2400" dirty="0">
              <a:solidFill>
                <a:srgbClr val="000000"/>
              </a:solidFill>
            </a:endParaRPr>
          </a:p>
        </p:txBody>
      </p:sp>
      <p:pic>
        <p:nvPicPr>
          <p:cNvPr id="55302"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4048" y="3851845"/>
            <a:ext cx="69119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8859" y="245994"/>
            <a:ext cx="7282905" cy="747255"/>
          </a:xfrm>
        </p:spPr>
        <p:txBody>
          <a:bodyPr>
            <a:normAutofit fontScale="90000"/>
          </a:bodyPr>
          <a:lstStyle/>
          <a:p>
            <a:pPr>
              <a:defRPr/>
            </a:pPr>
            <a:r>
              <a:rPr lang="nl-NL" sz="4409" dirty="0" smtClean="0">
                <a:latin typeface="Arial" panose="020B0604020202020204" pitchFamily="34" charset="0"/>
                <a:cs typeface="Arial" panose="020B0604020202020204" pitchFamily="34" charset="0"/>
              </a:rPr>
              <a:t>Bodem</a:t>
            </a:r>
            <a:endParaRPr lang="nl-NL" sz="4409"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1223888" y="1331565"/>
            <a:ext cx="8351912" cy="3168352"/>
          </a:xfrm>
        </p:spPr>
        <p:txBody>
          <a:bodyPr>
            <a:normAutofit/>
          </a:bodyPr>
          <a:lstStyle/>
          <a:p>
            <a:pPr>
              <a:defRPr/>
            </a:pPr>
            <a:r>
              <a:rPr lang="nl-NL" sz="2000" b="1" dirty="0">
                <a:latin typeface="Arial" panose="020B0604020202020204" pitchFamily="34" charset="0"/>
                <a:cs typeface="Arial" panose="020B0604020202020204" pitchFamily="34" charset="0"/>
              </a:rPr>
              <a:t>Grondsoort</a:t>
            </a:r>
            <a:r>
              <a:rPr lang="nl-NL" sz="2000" dirty="0">
                <a:latin typeface="Arial" panose="020B0604020202020204" pitchFamily="34" charset="0"/>
                <a:cs typeface="Arial" panose="020B0604020202020204" pitchFamily="34" charset="0"/>
              </a:rPr>
              <a:t> (zand, klei, </a:t>
            </a:r>
            <a:r>
              <a:rPr lang="nl-NL" sz="2000" dirty="0" err="1">
                <a:latin typeface="Arial" panose="020B0604020202020204" pitchFamily="34" charset="0"/>
                <a:cs typeface="Arial" panose="020B0604020202020204" pitchFamily="34" charset="0"/>
              </a:rPr>
              <a:t>silt</a:t>
            </a:r>
            <a:r>
              <a:rPr lang="nl-NL" sz="2000" dirty="0">
                <a:latin typeface="Arial" panose="020B0604020202020204" pitchFamily="34" charset="0"/>
                <a:cs typeface="Arial" panose="020B0604020202020204" pitchFamily="34" charset="0"/>
              </a:rPr>
              <a:t> of veengrond)</a:t>
            </a:r>
          </a:p>
          <a:p>
            <a:pPr>
              <a:defRPr/>
            </a:pPr>
            <a:r>
              <a:rPr lang="nl-NL" sz="2000" b="1" dirty="0">
                <a:latin typeface="Arial" panose="020B0604020202020204" pitchFamily="34" charset="0"/>
                <a:cs typeface="Arial" panose="020B0604020202020204" pitchFamily="34" charset="0"/>
              </a:rPr>
              <a:t>Voedselrijkdom</a:t>
            </a:r>
            <a:r>
              <a:rPr lang="nl-NL" sz="2000" dirty="0">
                <a:latin typeface="Arial" panose="020B0604020202020204" pitchFamily="34" charset="0"/>
                <a:cs typeface="Arial" panose="020B0604020202020204" pitchFamily="34" charset="0"/>
              </a:rPr>
              <a:t> v.d. grond (arm, matig voedselrijk, voedselrijk) </a:t>
            </a:r>
          </a:p>
          <a:p>
            <a:pPr lvl="1">
              <a:defRPr/>
            </a:pPr>
            <a:r>
              <a:rPr lang="nl-NL" sz="2000" dirty="0">
                <a:latin typeface="Arial" panose="020B0604020202020204" pitchFamily="34" charset="0"/>
                <a:cs typeface="Arial" panose="020B0604020202020204" pitchFamily="34" charset="0"/>
              </a:rPr>
              <a:t>Hoofdelementen (stikstof N, fosfaat P, kalium K)</a:t>
            </a:r>
          </a:p>
          <a:p>
            <a:pPr>
              <a:defRPr/>
            </a:pPr>
            <a:r>
              <a:rPr lang="nl-NL" sz="2000" b="1" dirty="0">
                <a:latin typeface="Arial" panose="020B0604020202020204" pitchFamily="34" charset="0"/>
                <a:cs typeface="Arial" panose="020B0604020202020204" pitchFamily="34" charset="0"/>
              </a:rPr>
              <a:t>Organisch</a:t>
            </a:r>
            <a:r>
              <a:rPr lang="nl-NL" sz="2000" dirty="0">
                <a:latin typeface="Arial" panose="020B0604020202020204" pitchFamily="34" charset="0"/>
                <a:cs typeface="Arial" panose="020B0604020202020204" pitchFamily="34" charset="0"/>
              </a:rPr>
              <a:t> </a:t>
            </a:r>
            <a:r>
              <a:rPr lang="nl-NL" sz="2000" b="1" dirty="0">
                <a:latin typeface="Arial" panose="020B0604020202020204" pitchFamily="34" charset="0"/>
                <a:cs typeface="Arial" panose="020B0604020202020204" pitchFamily="34" charset="0"/>
              </a:rPr>
              <a:t>stofgehalte</a:t>
            </a:r>
            <a:r>
              <a:rPr lang="nl-NL" sz="2000" dirty="0">
                <a:latin typeface="Arial" panose="020B0604020202020204" pitchFamily="34" charset="0"/>
                <a:cs typeface="Arial" panose="020B0604020202020204" pitchFamily="34" charset="0"/>
              </a:rPr>
              <a:t> (koolstof C)</a:t>
            </a:r>
          </a:p>
          <a:p>
            <a:pPr>
              <a:defRPr/>
            </a:pPr>
            <a:r>
              <a:rPr lang="nl-NL" sz="2000" b="1" dirty="0">
                <a:latin typeface="Arial" panose="020B0604020202020204" pitchFamily="34" charset="0"/>
                <a:cs typeface="Arial" panose="020B0604020202020204" pitchFamily="34" charset="0"/>
              </a:rPr>
              <a:t>Sporenelementen</a:t>
            </a:r>
          </a:p>
          <a:p>
            <a:pPr lvl="1">
              <a:defRPr/>
            </a:pPr>
            <a:r>
              <a:rPr lang="nl-NL" sz="2000" dirty="0">
                <a:latin typeface="Arial" panose="020B0604020202020204" pitchFamily="34" charset="0"/>
                <a:cs typeface="Arial" panose="020B0604020202020204" pitchFamily="34" charset="0"/>
              </a:rPr>
              <a:t>Mg, Fe, Ca…</a:t>
            </a:r>
          </a:p>
        </p:txBody>
      </p:sp>
      <p:pic>
        <p:nvPicPr>
          <p:cNvPr id="116740" name="Picture 4" descr="http://www.publicdomainpictures.net/pictures/20000/nahled/moss-on-forest-floor-11299335116y5p.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240" y="3067377"/>
            <a:ext cx="53133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 descr="Image result for capillair hang wa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832" y="4838233"/>
            <a:ext cx="4075424" cy="222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954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94273" y="251445"/>
            <a:ext cx="2959652" cy="6555954"/>
          </a:xfrm>
          <a:solidFill>
            <a:schemeClr val="bg1"/>
          </a:solidFill>
        </p:spPr>
        <p:txBody>
          <a:bodyPr>
            <a:normAutofit fontScale="92500" lnSpcReduction="10000"/>
          </a:bodyPr>
          <a:lstStyle/>
          <a:p>
            <a:pPr>
              <a:defRPr/>
            </a:pPr>
            <a:r>
              <a:rPr lang="nl-NL" sz="2756" b="1" dirty="0" err="1"/>
              <a:t>Strooisellaag</a:t>
            </a:r>
            <a:endParaRPr lang="nl-NL" sz="2756" b="1" dirty="0"/>
          </a:p>
          <a:p>
            <a:pPr>
              <a:defRPr/>
            </a:pPr>
            <a:endParaRPr lang="nl-NL" sz="2756" b="1" dirty="0"/>
          </a:p>
          <a:p>
            <a:pPr>
              <a:defRPr/>
            </a:pPr>
            <a:r>
              <a:rPr lang="nl-NL" sz="2756" b="1" dirty="0"/>
              <a:t>Humuslaag</a:t>
            </a:r>
          </a:p>
          <a:p>
            <a:pPr lvl="1">
              <a:defRPr/>
            </a:pPr>
            <a:r>
              <a:rPr lang="nl-NL" sz="2205" dirty="0"/>
              <a:t>Meeste leven</a:t>
            </a:r>
          </a:p>
          <a:p>
            <a:pPr lvl="1">
              <a:defRPr/>
            </a:pPr>
            <a:endParaRPr lang="nl-NL" sz="2205" b="1" dirty="0"/>
          </a:p>
          <a:p>
            <a:pPr>
              <a:defRPr/>
            </a:pPr>
            <a:r>
              <a:rPr lang="nl-NL" sz="2756" b="1" dirty="0"/>
              <a:t>Uitspoelzone</a:t>
            </a:r>
          </a:p>
          <a:p>
            <a:pPr>
              <a:defRPr/>
            </a:pPr>
            <a:endParaRPr lang="nl-NL" sz="2756" b="1" dirty="0"/>
          </a:p>
          <a:p>
            <a:pPr>
              <a:defRPr/>
            </a:pPr>
            <a:endParaRPr lang="nl-NL" sz="2756" b="1" dirty="0"/>
          </a:p>
          <a:p>
            <a:pPr>
              <a:defRPr/>
            </a:pPr>
            <a:endParaRPr lang="nl-NL" sz="2756" b="1" dirty="0"/>
          </a:p>
          <a:p>
            <a:pPr>
              <a:defRPr/>
            </a:pPr>
            <a:r>
              <a:rPr lang="nl-NL" sz="2756" b="1" dirty="0"/>
              <a:t>Verweerde grond</a:t>
            </a:r>
          </a:p>
          <a:p>
            <a:pPr>
              <a:defRPr/>
            </a:pPr>
            <a:endParaRPr lang="nl-NL" sz="2756" b="1" dirty="0"/>
          </a:p>
          <a:p>
            <a:pPr>
              <a:defRPr/>
            </a:pPr>
            <a:endParaRPr lang="nl-NL" sz="2756" b="1" dirty="0"/>
          </a:p>
          <a:p>
            <a:pPr>
              <a:defRPr/>
            </a:pPr>
            <a:r>
              <a:rPr lang="nl-NL" sz="2756" b="1" dirty="0" smtClean="0"/>
              <a:t>Oermateriaal</a:t>
            </a:r>
            <a:endParaRPr lang="nl-NL" sz="2756" b="1" dirty="0"/>
          </a:p>
        </p:txBody>
      </p:sp>
      <p:pic>
        <p:nvPicPr>
          <p:cNvPr id="1187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135" y="251445"/>
            <a:ext cx="5553705" cy="6555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389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ert">
  <a:themeElements>
    <a:clrScheme name="Sliert">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18862</TotalTime>
  <Words>2950</Words>
  <Application>Microsoft Office PowerPoint</Application>
  <PresentationFormat>Aangepast</PresentationFormat>
  <Paragraphs>347</Paragraphs>
  <Slides>26</Slides>
  <Notes>17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26</vt:i4>
      </vt:variant>
    </vt:vector>
  </HeadingPairs>
  <TitlesOfParts>
    <vt:vector size="34" baseType="lpstr">
      <vt:lpstr>Microsoft YaHei</vt:lpstr>
      <vt:lpstr>Arial</vt:lpstr>
      <vt:lpstr>Century Gothic</vt:lpstr>
      <vt:lpstr>Segoe UI</vt:lpstr>
      <vt:lpstr>Times New Roman</vt:lpstr>
      <vt:lpstr>Wingdings</vt:lpstr>
      <vt:lpstr>Wingdings 3</vt:lpstr>
      <vt:lpstr>Sliert</vt:lpstr>
      <vt:lpstr>PowerPoint-presentatie</vt:lpstr>
      <vt:lpstr>PowerPoint-presentatie</vt:lpstr>
      <vt:lpstr>PowerPoint-presentatie</vt:lpstr>
      <vt:lpstr>PowerPoint-presentatie</vt:lpstr>
      <vt:lpstr>PowerPoint-presentatie</vt:lpstr>
      <vt:lpstr>BODEM EN EFFECTEN</vt:lpstr>
      <vt:lpstr>PowerPoint-presentatie</vt:lpstr>
      <vt:lpstr>Bodem</vt:lpstr>
      <vt:lpstr>PowerPoint-presentatie</vt:lpstr>
      <vt:lpstr>Waterhuishouding</vt:lpstr>
      <vt:lpstr>Bodemleven</vt:lpstr>
      <vt:lpstr>PowerPoint-presentatie</vt:lpstr>
      <vt:lpstr>Schimmels</vt:lpstr>
      <vt:lpstr>Schimmeldraden in de bodem</vt:lpstr>
      <vt:lpstr>Levensvorm macrofungi</vt:lpstr>
      <vt:lpstr>Schimmels</vt:lpstr>
      <vt:lpstr>PowerPoint-presentatie</vt:lpstr>
      <vt:lpstr>l</vt:lpstr>
      <vt:lpstr>PowerPoint-presentatie</vt:lpstr>
      <vt:lpstr>PowerPoint-presentatie</vt:lpstr>
      <vt:lpstr>Communicatie en leervermogen van planten</vt:lpstr>
      <vt:lpstr>PowerPoint-presentatie</vt:lpstr>
      <vt:lpstr>Hoe onderzoek je de bodem van een tuin?</vt:lpstr>
      <vt:lpstr>Alternatieve bodems</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 De levende tuin</dc:title>
  <dc:creator>Heidi Hekman</dc:creator>
  <cp:lastModifiedBy>Winfried Lijdsman</cp:lastModifiedBy>
  <cp:revision>188</cp:revision>
  <cp:lastPrinted>2017-09-04T06:12:13Z</cp:lastPrinted>
  <dcterms:created xsi:type="dcterms:W3CDTF">2013-10-17T12:38:39Z</dcterms:created>
  <dcterms:modified xsi:type="dcterms:W3CDTF">2018-09-03T13:37:14Z</dcterms:modified>
</cp:coreProperties>
</file>